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sldIdLst>
    <p:sldId id="256" r:id="rId5"/>
    <p:sldId id="257" r:id="rId6"/>
    <p:sldId id="258" r:id="rId7"/>
    <p:sldId id="264" r:id="rId8"/>
    <p:sldId id="259" r:id="rId9"/>
    <p:sldId id="260" r:id="rId10"/>
    <p:sldId id="261" r:id="rId11"/>
    <p:sldId id="263" r:id="rId12"/>
    <p:sldId id="269" r:id="rId13"/>
    <p:sldId id="266" r:id="rId14"/>
    <p:sldId id="267" r:id="rId15"/>
    <p:sldId id="268" r:id="rId16"/>
    <p:sldId id="272" r:id="rId17"/>
    <p:sldId id="270" r:id="rId18"/>
    <p:sldId id="271" r:id="rId19"/>
    <p:sldId id="274" r:id="rId20"/>
    <p:sldId id="276" r:id="rId21"/>
    <p:sldId id="275"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F632E-14AC-319F-FBD1-320A7D732AB7}" v="911" dt="2024-04-21T23:44:39.254"/>
    <p1510:client id="{10869D17-F69A-84EF-2CC1-3AE49A6D3BBA}" v="7" dt="2024-04-22T03:56:21.514"/>
    <p1510:client id="{19A584CE-98E2-7A01-FA5C-35A43CB05D4D}" v="18" dt="2024-04-21T23:09:51.152"/>
    <p1510:client id="{24D07B65-C6C5-F54A-E2A4-25559E6D123E}" v="1799" dt="2024-04-22T04:20:45.052"/>
    <p1510:client id="{2F376CB9-5ED6-751B-4A47-BFE25F2D5294}" v="10" dt="2024-04-22T02:59:35.787"/>
    <p1510:client id="{33BC05DF-087D-680D-481E-768D547DA80D}" v="21" dt="2024-04-22T03:37:20.422"/>
    <p1510:client id="{356E19EC-1FFA-15A3-DAF6-C33B7362CA18}" v="15" dt="2024-04-22T04:13:29.147"/>
    <p1510:client id="{73B28D1B-A925-596B-0419-F98BBE602CF3}" v="460" dt="2024-04-21T23:25:56.258"/>
    <p1510:client id="{AE7D234E-D9FF-7F16-077B-44C11937C82A}" v="232" dt="2024-04-21T20:04:32.236"/>
    <p1510:client id="{C8762095-7D5B-EFAA-9427-694F9EE90B48}" v="306" dt="2024-04-22T03:31:44.341"/>
    <p1510:client id="{D4FDE2EE-F28C-7557-E1B1-87404A07456C}" v="6" dt="2024-04-22T03:54:32.6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78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25153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F7E3A-B166-407D-9866-32884E7D5B37}"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70886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2209267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770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B4D41-86C1-4908-B66A-0B50CEB3BF29}" type="datetimeFigureOut">
              <a:rPr lang="en-US" dirty="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3848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426E2C-56C1-4E0D-A793-0088A7FDD37E}" type="datetimeFigureOut">
              <a:rPr lang="en-US" dirty="0"/>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35518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89793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4/21/2024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543978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4/21/2024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271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55134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4/21/2024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95826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4338" y="360363"/>
            <a:ext cx="9003324" cy="1906954"/>
          </a:xfrm>
        </p:spPr>
        <p:txBody>
          <a:bodyPr>
            <a:normAutofit/>
          </a:bodyPr>
          <a:lstStyle/>
          <a:p>
            <a:r>
              <a:rPr lang="en-US" sz="4400">
                <a:solidFill>
                  <a:srgbClr val="020202"/>
                </a:solidFill>
              </a:rPr>
              <a:t>IT Strategic Plans for New Technology:</a:t>
            </a:r>
            <a:br>
              <a:rPr lang="en-US" sz="4400"/>
            </a:br>
            <a:r>
              <a:rPr lang="en-US" sz="3200">
                <a:solidFill>
                  <a:srgbClr val="020202"/>
                </a:solidFill>
                <a:cs typeface="Calibri Light"/>
              </a:rPr>
              <a:t>Industry: Finance and Insurance Industry</a:t>
            </a:r>
            <a:endParaRPr lang="en-US" sz="3200">
              <a:cs typeface="Calibri Light"/>
            </a:endParaRPr>
          </a:p>
          <a:p>
            <a:endParaRPr lang="en-US" sz="3200">
              <a:cs typeface="Calibri Light"/>
            </a:endParaRPr>
          </a:p>
        </p:txBody>
      </p:sp>
      <p:sp>
        <p:nvSpPr>
          <p:cNvPr id="3" name="Subtitle 2"/>
          <p:cNvSpPr>
            <a:spLocks noGrp="1"/>
          </p:cNvSpPr>
          <p:nvPr>
            <p:ph type="subTitle" idx="1"/>
          </p:nvPr>
        </p:nvSpPr>
        <p:spPr>
          <a:xfrm>
            <a:off x="1805353" y="2013253"/>
            <a:ext cx="8569570" cy="1006520"/>
          </a:xfrm>
        </p:spPr>
        <p:txBody>
          <a:bodyPr vert="horz" lIns="91440" tIns="45720" rIns="91440" bIns="45720" rtlCol="0" anchor="t">
            <a:normAutofit/>
          </a:bodyPr>
          <a:lstStyle/>
          <a:p>
            <a:r>
              <a:rPr lang="en-US">
                <a:cs typeface="Calibri"/>
              </a:rPr>
              <a:t>Authors: </a:t>
            </a:r>
            <a:endParaRPr lang="en-US">
              <a:ea typeface="Calibri Light"/>
              <a:cs typeface="Calibri Light"/>
            </a:endParaRPr>
          </a:p>
          <a:p>
            <a:endParaRPr lang="en-US">
              <a:cs typeface="Calibri Light"/>
            </a:endParaRPr>
          </a:p>
          <a:p>
            <a:endParaRPr lang="en-US">
              <a:ea typeface="Calibri Light"/>
              <a:cs typeface="Calibri"/>
            </a:endParaRPr>
          </a:p>
          <a:p>
            <a:endParaRPr lang="en-US">
              <a:ea typeface="Calibri Light"/>
              <a:cs typeface="Calibri"/>
            </a:endParaRPr>
          </a:p>
        </p:txBody>
      </p:sp>
      <p:pic>
        <p:nvPicPr>
          <p:cNvPr id="4" name="Picture 3" descr="A person in a suit and tie&#10;&#10;Description automatically generated">
            <a:extLst>
              <a:ext uri="{FF2B5EF4-FFF2-40B4-BE49-F238E27FC236}">
                <a16:creationId xmlns:a16="http://schemas.microsoft.com/office/drawing/2014/main" id="{9B4AC780-39AD-E7D4-B2C3-9B7E67A3F923}"/>
              </a:ext>
            </a:extLst>
          </p:cNvPr>
          <p:cNvPicPr>
            <a:picLocks noChangeAspect="1"/>
          </p:cNvPicPr>
          <p:nvPr/>
        </p:nvPicPr>
        <p:blipFill>
          <a:blip r:embed="rId2"/>
          <a:stretch>
            <a:fillRect/>
          </a:stretch>
        </p:blipFill>
        <p:spPr>
          <a:xfrm>
            <a:off x="3992598" y="3005889"/>
            <a:ext cx="1599961" cy="2400300"/>
          </a:xfrm>
          <a:prstGeom prst="rect">
            <a:avLst/>
          </a:prstGeom>
        </p:spPr>
      </p:pic>
      <p:sp>
        <p:nvSpPr>
          <p:cNvPr id="7" name="TextBox 6">
            <a:extLst>
              <a:ext uri="{FF2B5EF4-FFF2-40B4-BE49-F238E27FC236}">
                <a16:creationId xmlns:a16="http://schemas.microsoft.com/office/drawing/2014/main" id="{A8EC6D19-C543-8336-D73D-D1209BFCD896}"/>
              </a:ext>
            </a:extLst>
          </p:cNvPr>
          <p:cNvSpPr txBox="1"/>
          <p:nvPr/>
        </p:nvSpPr>
        <p:spPr>
          <a:xfrm>
            <a:off x="3992479" y="5506452"/>
            <a:ext cx="274320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cap="all">
                <a:solidFill>
                  <a:srgbClr val="637052"/>
                </a:solidFill>
                <a:latin typeface="Calibri Light"/>
              </a:rPr>
              <a:t>Jacob Foster</a:t>
            </a:r>
            <a:endParaRPr lang="en-US"/>
          </a:p>
        </p:txBody>
      </p:sp>
      <p:sp>
        <p:nvSpPr>
          <p:cNvPr id="8" name="TextBox 7">
            <a:extLst>
              <a:ext uri="{FF2B5EF4-FFF2-40B4-BE49-F238E27FC236}">
                <a16:creationId xmlns:a16="http://schemas.microsoft.com/office/drawing/2014/main" id="{F4F53F99-02D9-C318-B851-265D726010E4}"/>
              </a:ext>
            </a:extLst>
          </p:cNvPr>
          <p:cNvSpPr txBox="1"/>
          <p:nvPr/>
        </p:nvSpPr>
        <p:spPr>
          <a:xfrm>
            <a:off x="8434137" y="5516479"/>
            <a:ext cx="3876173"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cap="all">
                <a:solidFill>
                  <a:srgbClr val="637052"/>
                </a:solidFill>
                <a:latin typeface="Calibri Light"/>
              </a:rPr>
              <a:t>ABHISHEK SUBRAMANIAM</a:t>
            </a:r>
          </a:p>
        </p:txBody>
      </p:sp>
      <p:sp>
        <p:nvSpPr>
          <p:cNvPr id="9" name="TextBox 8">
            <a:extLst>
              <a:ext uri="{FF2B5EF4-FFF2-40B4-BE49-F238E27FC236}">
                <a16:creationId xmlns:a16="http://schemas.microsoft.com/office/drawing/2014/main" id="{F16450D2-AF5B-F366-8538-F84DE0C1B875}"/>
              </a:ext>
            </a:extLst>
          </p:cNvPr>
          <p:cNvSpPr txBox="1"/>
          <p:nvPr/>
        </p:nvSpPr>
        <p:spPr>
          <a:xfrm>
            <a:off x="1094874" y="5516479"/>
            <a:ext cx="274320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cap="all">
                <a:solidFill>
                  <a:srgbClr val="637052"/>
                </a:solidFill>
                <a:latin typeface="Calibri Light"/>
              </a:rPr>
              <a:t>VAISHNAVI CHAKRADEO</a:t>
            </a:r>
          </a:p>
        </p:txBody>
      </p:sp>
      <p:sp>
        <p:nvSpPr>
          <p:cNvPr id="5" name="TextBox 4">
            <a:extLst>
              <a:ext uri="{FF2B5EF4-FFF2-40B4-BE49-F238E27FC236}">
                <a16:creationId xmlns:a16="http://schemas.microsoft.com/office/drawing/2014/main" id="{FCD1F1E3-3F4C-57D6-75CE-099DED7E7703}"/>
              </a:ext>
            </a:extLst>
          </p:cNvPr>
          <p:cNvSpPr txBox="1"/>
          <p:nvPr/>
        </p:nvSpPr>
        <p:spPr>
          <a:xfrm>
            <a:off x="5817268" y="5516478"/>
            <a:ext cx="274320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cap="all">
                <a:solidFill>
                  <a:srgbClr val="637052"/>
                </a:solidFill>
                <a:latin typeface="Calibri Light"/>
                <a:ea typeface="Calibri Light"/>
                <a:cs typeface="Calibri Light"/>
              </a:rPr>
              <a:t>Sri SAI KOWSHIK REDDY </a:t>
            </a:r>
            <a:r>
              <a:rPr lang="en-US" sz="1700" cap="all" err="1">
                <a:solidFill>
                  <a:srgbClr val="637052"/>
                </a:solidFill>
                <a:latin typeface="Calibri Light"/>
                <a:ea typeface="Calibri Light"/>
                <a:cs typeface="Calibri Light"/>
              </a:rPr>
              <a:t>Boyalla</a:t>
            </a:r>
          </a:p>
        </p:txBody>
      </p:sp>
      <p:pic>
        <p:nvPicPr>
          <p:cNvPr id="6" name="Picture 5" descr="A person wearing glasses and a suit&#10;&#10;Description automatically generated">
            <a:extLst>
              <a:ext uri="{FF2B5EF4-FFF2-40B4-BE49-F238E27FC236}">
                <a16:creationId xmlns:a16="http://schemas.microsoft.com/office/drawing/2014/main" id="{DB2CF4C6-1B49-62C1-6AE2-9164E6653FC3}"/>
              </a:ext>
            </a:extLst>
          </p:cNvPr>
          <p:cNvPicPr>
            <a:picLocks noChangeAspect="1"/>
          </p:cNvPicPr>
          <p:nvPr/>
        </p:nvPicPr>
        <p:blipFill>
          <a:blip r:embed="rId3"/>
          <a:stretch>
            <a:fillRect/>
          </a:stretch>
        </p:blipFill>
        <p:spPr>
          <a:xfrm>
            <a:off x="1350190" y="3294185"/>
            <a:ext cx="1930234" cy="2110154"/>
          </a:xfrm>
          <a:prstGeom prst="rect">
            <a:avLst/>
          </a:prstGeom>
        </p:spPr>
      </p:pic>
      <p:pic>
        <p:nvPicPr>
          <p:cNvPr id="10" name="Picture 9" descr="A person in a suit&#10;&#10;Description automatically generated">
            <a:extLst>
              <a:ext uri="{FF2B5EF4-FFF2-40B4-BE49-F238E27FC236}">
                <a16:creationId xmlns:a16="http://schemas.microsoft.com/office/drawing/2014/main" id="{531CA3F0-6FEE-A36C-3AEB-FCBDB5A037EE}"/>
              </a:ext>
            </a:extLst>
          </p:cNvPr>
          <p:cNvPicPr>
            <a:picLocks noChangeAspect="1"/>
          </p:cNvPicPr>
          <p:nvPr/>
        </p:nvPicPr>
        <p:blipFill>
          <a:blip r:embed="rId4"/>
          <a:stretch>
            <a:fillRect/>
          </a:stretch>
        </p:blipFill>
        <p:spPr>
          <a:xfrm>
            <a:off x="6108031" y="3005890"/>
            <a:ext cx="1600201" cy="2400300"/>
          </a:xfrm>
          <a:prstGeom prst="rect">
            <a:avLst/>
          </a:prstGeom>
        </p:spPr>
      </p:pic>
      <p:pic>
        <p:nvPicPr>
          <p:cNvPr id="11" name="Picture 10" descr="A person in a suit and tie&#10;&#10;Description automatically generated">
            <a:extLst>
              <a:ext uri="{FF2B5EF4-FFF2-40B4-BE49-F238E27FC236}">
                <a16:creationId xmlns:a16="http://schemas.microsoft.com/office/drawing/2014/main" id="{882F7939-0D26-E63C-D89C-3C16D2787576}"/>
              </a:ext>
            </a:extLst>
          </p:cNvPr>
          <p:cNvPicPr>
            <a:picLocks noChangeAspect="1"/>
          </p:cNvPicPr>
          <p:nvPr/>
        </p:nvPicPr>
        <p:blipFill>
          <a:blip r:embed="rId5"/>
          <a:stretch>
            <a:fillRect/>
          </a:stretch>
        </p:blipFill>
        <p:spPr>
          <a:xfrm>
            <a:off x="8558211" y="2881033"/>
            <a:ext cx="2045635" cy="2519082"/>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07EF-7C46-6D73-91BA-52A6F8233DBB}"/>
              </a:ext>
            </a:extLst>
          </p:cNvPr>
          <p:cNvSpPr>
            <a:spLocks noGrp="1"/>
          </p:cNvSpPr>
          <p:nvPr>
            <p:ph type="title"/>
          </p:nvPr>
        </p:nvSpPr>
        <p:spPr/>
        <p:txBody>
          <a:bodyPr/>
          <a:lstStyle/>
          <a:p>
            <a:pPr algn="ctr"/>
            <a:r>
              <a:rPr lang="en-US">
                <a:latin typeface="Times New Roman"/>
                <a:ea typeface="Calibri Light"/>
                <a:cs typeface="Calibri Light"/>
              </a:rPr>
              <a:t>General FML Model</a:t>
            </a:r>
            <a:endParaRPr lang="en-US"/>
          </a:p>
        </p:txBody>
      </p:sp>
      <p:pic>
        <p:nvPicPr>
          <p:cNvPr id="4" name="Content Placeholder 3" descr="A diagram of a model&#10;&#10;Description automatically generated">
            <a:extLst>
              <a:ext uri="{FF2B5EF4-FFF2-40B4-BE49-F238E27FC236}">
                <a16:creationId xmlns:a16="http://schemas.microsoft.com/office/drawing/2014/main" id="{E2288B83-DA53-F37F-8052-3FE5D4CB7D75}"/>
              </a:ext>
            </a:extLst>
          </p:cNvPr>
          <p:cNvPicPr>
            <a:picLocks noGrp="1" noChangeAspect="1"/>
          </p:cNvPicPr>
          <p:nvPr>
            <p:ph idx="1"/>
          </p:nvPr>
        </p:nvPicPr>
        <p:blipFill>
          <a:blip r:embed="rId2"/>
          <a:stretch>
            <a:fillRect/>
          </a:stretch>
        </p:blipFill>
        <p:spPr>
          <a:xfrm>
            <a:off x="2081500" y="1800014"/>
            <a:ext cx="8099985" cy="4114800"/>
          </a:xfrm>
        </p:spPr>
      </p:pic>
    </p:spTree>
    <p:extLst>
      <p:ext uri="{BB962C8B-B14F-4D97-AF65-F5344CB8AC3E}">
        <p14:creationId xmlns:p14="http://schemas.microsoft.com/office/powerpoint/2010/main" val="252859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8546-97A6-F0A7-684C-77B4DED792B2}"/>
              </a:ext>
            </a:extLst>
          </p:cNvPr>
          <p:cNvSpPr>
            <a:spLocks noGrp="1"/>
          </p:cNvSpPr>
          <p:nvPr>
            <p:ph type="title"/>
          </p:nvPr>
        </p:nvSpPr>
        <p:spPr/>
        <p:txBody>
          <a:bodyPr/>
          <a:lstStyle/>
          <a:p>
            <a:pPr algn="ctr"/>
            <a:r>
              <a:rPr lang="en-US">
                <a:latin typeface="Times New Roman"/>
                <a:ea typeface="Calibri Light"/>
                <a:cs typeface="Calibri Light"/>
              </a:rPr>
              <a:t>FML Model In Finance and Insurance Industry</a:t>
            </a:r>
            <a:endParaRPr lang="en-US">
              <a:latin typeface="Times New Roman"/>
              <a:cs typeface="Times New Roman"/>
            </a:endParaRPr>
          </a:p>
        </p:txBody>
      </p:sp>
      <p:pic>
        <p:nvPicPr>
          <p:cNvPr id="7" name="Content Placeholder 6" descr="A diagram of a model&#10;&#10;Description automatically generated">
            <a:extLst>
              <a:ext uri="{FF2B5EF4-FFF2-40B4-BE49-F238E27FC236}">
                <a16:creationId xmlns:a16="http://schemas.microsoft.com/office/drawing/2014/main" id="{43E7C64F-9EE6-2955-62AB-4A0765A325C6}"/>
              </a:ext>
            </a:extLst>
          </p:cNvPr>
          <p:cNvPicPr>
            <a:picLocks noGrp="1" noChangeAspect="1"/>
          </p:cNvPicPr>
          <p:nvPr>
            <p:ph idx="1"/>
          </p:nvPr>
        </p:nvPicPr>
        <p:blipFill>
          <a:blip r:embed="rId2"/>
          <a:stretch>
            <a:fillRect/>
          </a:stretch>
        </p:blipFill>
        <p:spPr>
          <a:xfrm>
            <a:off x="2506981" y="2104923"/>
            <a:ext cx="7389393" cy="3605245"/>
          </a:xfrm>
        </p:spPr>
      </p:pic>
    </p:spTree>
    <p:extLst>
      <p:ext uri="{BB962C8B-B14F-4D97-AF65-F5344CB8AC3E}">
        <p14:creationId xmlns:p14="http://schemas.microsoft.com/office/powerpoint/2010/main" val="2443839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F601-CF8D-678C-72EA-A19CFD8727D5}"/>
              </a:ext>
            </a:extLst>
          </p:cNvPr>
          <p:cNvSpPr>
            <a:spLocks noGrp="1"/>
          </p:cNvSpPr>
          <p:nvPr>
            <p:ph type="title"/>
          </p:nvPr>
        </p:nvSpPr>
        <p:spPr/>
        <p:txBody>
          <a:bodyPr/>
          <a:lstStyle/>
          <a:p>
            <a:pPr algn="ctr"/>
            <a:r>
              <a:rPr lang="en-US">
                <a:latin typeface="Times New Roman"/>
                <a:ea typeface="Calibri Light"/>
                <a:cs typeface="Calibri Light"/>
              </a:rPr>
              <a:t>IT Objectives </a:t>
            </a:r>
          </a:p>
        </p:txBody>
      </p:sp>
      <p:sp>
        <p:nvSpPr>
          <p:cNvPr id="5" name="Content Placeholder 2">
            <a:extLst>
              <a:ext uri="{FF2B5EF4-FFF2-40B4-BE49-F238E27FC236}">
                <a16:creationId xmlns:a16="http://schemas.microsoft.com/office/drawing/2014/main" id="{4503E7EB-E120-2A26-3137-54B81D1285FB}"/>
              </a:ext>
            </a:extLst>
          </p:cNvPr>
          <p:cNvSpPr txBox="1">
            <a:spLocks/>
          </p:cNvSpPr>
          <p:nvPr/>
        </p:nvSpPr>
        <p:spPr>
          <a:xfrm>
            <a:off x="839372" y="2009857"/>
            <a:ext cx="10860505" cy="3622308"/>
          </a:xfrm>
          <a:prstGeom prst="rect">
            <a:avLst/>
          </a:prstGeom>
        </p:spPr>
        <p:txBody>
          <a:bodyPr vert="horz" lIns="91440" tIns="45720" rIns="9144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Arial" panose="020F0502020204030204" pitchFamily="34" charset="0"/>
              <a:buChar char="•"/>
            </a:pPr>
            <a:r>
              <a:rPr lang="en-US" sz="2400">
                <a:latin typeface="Times New Roman"/>
                <a:cs typeface="Times New Roman"/>
              </a:rPr>
              <a:t>To safeguard</a:t>
            </a:r>
            <a:r>
              <a:rPr lang="en-US" sz="2400">
                <a:solidFill>
                  <a:srgbClr val="404040"/>
                </a:solidFill>
                <a:latin typeface="Times New Roman"/>
                <a:cs typeface="Times New Roman"/>
              </a:rPr>
              <a:t> financial assets from fraudulent activities, enhance brand reputation, and ensure competitiveness in the market.</a:t>
            </a:r>
          </a:p>
          <a:p>
            <a:pPr marL="342900" indent="-342900">
              <a:buFont typeface="Arial" panose="020F0502020204030204" pitchFamily="34" charset="0"/>
              <a:buChar char="•"/>
            </a:pPr>
            <a:r>
              <a:rPr lang="en-US" sz="2400">
                <a:solidFill>
                  <a:srgbClr val="000000"/>
                </a:solidFill>
                <a:latin typeface="Times New Roman"/>
                <a:cs typeface="Times New Roman"/>
              </a:rPr>
              <a:t>To enhance customer satisfaction with relevant suggestions, drive revenue generation, and cultivate long-term customer relationships for sustained profitability.</a:t>
            </a:r>
          </a:p>
          <a:p>
            <a:pPr marL="342900" indent="-342900">
              <a:buFont typeface="Arial" panose="020F0502020204030204" pitchFamily="34" charset="0"/>
              <a:buChar char="•"/>
            </a:pPr>
            <a:r>
              <a:rPr lang="en-US" sz="2400">
                <a:solidFill>
                  <a:srgbClr val="000000"/>
                </a:solidFill>
                <a:latin typeface="Times New Roman"/>
                <a:ea typeface="Calibri" panose="020F0502020204030204"/>
                <a:cs typeface="Times New Roman"/>
              </a:rPr>
              <a:t>To improve risk management practices, reduce claim losses, and ensure compliance with regulatory standards, thereby maintaining market competitiveness and profitability.</a:t>
            </a:r>
          </a:p>
          <a:p>
            <a:pPr marL="0" indent="0">
              <a:buNone/>
            </a:pPr>
            <a:endParaRPr lang="en-US" sz="2400">
              <a:solidFill>
                <a:srgbClr val="000000"/>
              </a:solidFill>
              <a:latin typeface="Times New Roman"/>
              <a:cs typeface="Times New Roman"/>
            </a:endParaRPr>
          </a:p>
          <a:p>
            <a:pPr marL="342900" indent="-342900">
              <a:buFont typeface="Arial" panose="020F0502020204030204" pitchFamily="34" charset="0"/>
              <a:buChar char="•"/>
            </a:pPr>
            <a:endParaRPr lang="en-US" sz="2500">
              <a:latin typeface="Times New Roman"/>
              <a:cs typeface="Calibri"/>
            </a:endParaRPr>
          </a:p>
        </p:txBody>
      </p:sp>
    </p:spTree>
    <p:extLst>
      <p:ext uri="{BB962C8B-B14F-4D97-AF65-F5344CB8AC3E}">
        <p14:creationId xmlns:p14="http://schemas.microsoft.com/office/powerpoint/2010/main" val="1649596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F601-CF8D-678C-72EA-A19CFD8727D5}"/>
              </a:ext>
            </a:extLst>
          </p:cNvPr>
          <p:cNvSpPr>
            <a:spLocks noGrp="1"/>
          </p:cNvSpPr>
          <p:nvPr>
            <p:ph type="title"/>
          </p:nvPr>
        </p:nvSpPr>
        <p:spPr/>
        <p:txBody>
          <a:bodyPr/>
          <a:lstStyle/>
          <a:p>
            <a:pPr algn="ctr"/>
            <a:r>
              <a:rPr lang="en-US">
                <a:latin typeface="Times New Roman"/>
                <a:ea typeface="Calibri Light"/>
                <a:cs typeface="Calibri Light"/>
              </a:rPr>
              <a:t>IT Initiatives using FML</a:t>
            </a:r>
            <a:endParaRPr lang="en-US">
              <a:latin typeface="Times New Roman"/>
              <a:cs typeface="Times New Roman"/>
            </a:endParaRPr>
          </a:p>
        </p:txBody>
      </p:sp>
      <p:sp>
        <p:nvSpPr>
          <p:cNvPr id="5" name="Content Placeholder 2">
            <a:extLst>
              <a:ext uri="{FF2B5EF4-FFF2-40B4-BE49-F238E27FC236}">
                <a16:creationId xmlns:a16="http://schemas.microsoft.com/office/drawing/2014/main" id="{4503E7EB-E120-2A26-3137-54B81D1285FB}"/>
              </a:ext>
            </a:extLst>
          </p:cNvPr>
          <p:cNvSpPr txBox="1">
            <a:spLocks/>
          </p:cNvSpPr>
          <p:nvPr/>
        </p:nvSpPr>
        <p:spPr>
          <a:xfrm>
            <a:off x="839372" y="2009857"/>
            <a:ext cx="10058400" cy="2890387"/>
          </a:xfrm>
          <a:prstGeom prst="rect">
            <a:avLst/>
          </a:prstGeom>
        </p:spPr>
        <p:txBody>
          <a:bodyPr vert="horz" lIns="91440" tIns="45720" rIns="9144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Arial" panose="020F0502020204030204" pitchFamily="34" charset="0"/>
              <a:buChar char="•"/>
            </a:pPr>
            <a:r>
              <a:rPr lang="en-US" sz="2400">
                <a:latin typeface="Times New Roman"/>
                <a:cs typeface="Times New Roman"/>
              </a:rPr>
              <a:t>Fraud Detection using FML such as – Credit Card fraud, E-banking fraud account Identification.</a:t>
            </a:r>
          </a:p>
          <a:p>
            <a:pPr marL="342900" indent="-342900">
              <a:buFont typeface="Arial" panose="020F0502020204030204" pitchFamily="34" charset="0"/>
              <a:buChar char="•"/>
            </a:pPr>
            <a:r>
              <a:rPr lang="en-US" sz="2400">
                <a:solidFill>
                  <a:srgbClr val="000000"/>
                </a:solidFill>
                <a:latin typeface="Times New Roman"/>
                <a:cs typeface="Times New Roman"/>
              </a:rPr>
              <a:t>Personalized Financial Recommendations - Personalized advice on savings, insurance coverage, investments etc. using FLRM.</a:t>
            </a:r>
          </a:p>
          <a:p>
            <a:pPr marL="342900" indent="-342900">
              <a:buFont typeface="Arial" panose="020F0502020204030204" pitchFamily="34" charset="0"/>
              <a:buChar char="•"/>
            </a:pPr>
            <a:r>
              <a:rPr lang="en-US" sz="2400">
                <a:solidFill>
                  <a:srgbClr val="000000"/>
                </a:solidFill>
                <a:latin typeface="Times New Roman"/>
                <a:cs typeface="Times New Roman"/>
              </a:rPr>
              <a:t>Risk Assessment Enhancement - Financial, Underwriting, Claims risks  assessment and tailor coverage options using FML.</a:t>
            </a:r>
            <a:endParaRPr lang="en-US">
              <a:ea typeface="Calibri" panose="020F0502020204030204"/>
              <a:cs typeface="Calibri" panose="020F0502020204030204"/>
            </a:endParaRPr>
          </a:p>
          <a:p>
            <a:pPr marL="0" indent="0">
              <a:buNone/>
            </a:pPr>
            <a:endParaRPr lang="en-US" sz="2400">
              <a:solidFill>
                <a:srgbClr val="000000"/>
              </a:solidFill>
              <a:latin typeface="Times New Roman"/>
              <a:cs typeface="Times New Roman"/>
            </a:endParaRPr>
          </a:p>
          <a:p>
            <a:pPr marL="342900" indent="-342900">
              <a:buFont typeface="Arial" panose="020F0502020204030204" pitchFamily="34" charset="0"/>
              <a:buChar char="•"/>
            </a:pPr>
            <a:endParaRPr lang="en-US" sz="2500">
              <a:latin typeface="Times New Roman"/>
              <a:cs typeface="Calibri"/>
            </a:endParaRPr>
          </a:p>
        </p:txBody>
      </p:sp>
    </p:spTree>
    <p:extLst>
      <p:ext uri="{BB962C8B-B14F-4D97-AF65-F5344CB8AC3E}">
        <p14:creationId xmlns:p14="http://schemas.microsoft.com/office/powerpoint/2010/main" val="4210528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5F74-3133-38F1-B004-395FC6E9A603}"/>
              </a:ext>
            </a:extLst>
          </p:cNvPr>
          <p:cNvSpPr>
            <a:spLocks noGrp="1"/>
          </p:cNvSpPr>
          <p:nvPr>
            <p:ph type="title"/>
          </p:nvPr>
        </p:nvSpPr>
        <p:spPr/>
        <p:txBody>
          <a:bodyPr/>
          <a:lstStyle/>
          <a:p>
            <a:pPr algn="ctr"/>
            <a:r>
              <a:rPr lang="en-US">
                <a:latin typeface="Times New Roman"/>
                <a:ea typeface="Calibri Light"/>
                <a:cs typeface="Calibri Light"/>
              </a:rPr>
              <a:t>Advantages of Using FML</a:t>
            </a:r>
            <a:endParaRPr lang="en-US">
              <a:latin typeface="Times New Roman"/>
              <a:cs typeface="Times New Roman"/>
            </a:endParaRPr>
          </a:p>
        </p:txBody>
      </p:sp>
      <p:pic>
        <p:nvPicPr>
          <p:cNvPr id="4" name="Content Placeholder 3">
            <a:extLst>
              <a:ext uri="{FF2B5EF4-FFF2-40B4-BE49-F238E27FC236}">
                <a16:creationId xmlns:a16="http://schemas.microsoft.com/office/drawing/2014/main" id="{15BA3248-973C-6EB6-F9E5-5ADC5EE54AA8}"/>
              </a:ext>
            </a:extLst>
          </p:cNvPr>
          <p:cNvPicPr>
            <a:picLocks noGrp="1" noChangeAspect="1"/>
          </p:cNvPicPr>
          <p:nvPr>
            <p:ph idx="1"/>
          </p:nvPr>
        </p:nvPicPr>
        <p:blipFill>
          <a:blip r:embed="rId2"/>
          <a:stretch>
            <a:fillRect/>
          </a:stretch>
        </p:blipFill>
        <p:spPr>
          <a:xfrm>
            <a:off x="3078480" y="2184221"/>
            <a:ext cx="6096000" cy="3346386"/>
          </a:xfrm>
        </p:spPr>
      </p:pic>
    </p:spTree>
    <p:extLst>
      <p:ext uri="{BB962C8B-B14F-4D97-AF65-F5344CB8AC3E}">
        <p14:creationId xmlns:p14="http://schemas.microsoft.com/office/powerpoint/2010/main" val="2462734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D186-13B8-B1A0-3FF8-2E127E60F9A9}"/>
              </a:ext>
            </a:extLst>
          </p:cNvPr>
          <p:cNvSpPr>
            <a:spLocks noGrp="1"/>
          </p:cNvSpPr>
          <p:nvPr>
            <p:ph type="title"/>
          </p:nvPr>
        </p:nvSpPr>
        <p:spPr/>
        <p:txBody>
          <a:bodyPr/>
          <a:lstStyle/>
          <a:p>
            <a:pPr algn="ctr"/>
            <a:r>
              <a:rPr lang="en-US">
                <a:latin typeface="Times New Roman"/>
                <a:ea typeface="Calibri Light"/>
                <a:cs typeface="Calibri Light"/>
              </a:rPr>
              <a:t>Associated Risks</a:t>
            </a:r>
            <a:endParaRPr lang="en-US"/>
          </a:p>
        </p:txBody>
      </p:sp>
      <p:graphicFrame>
        <p:nvGraphicFramePr>
          <p:cNvPr id="5" name="Content Placeholder 4">
            <a:extLst>
              <a:ext uri="{FF2B5EF4-FFF2-40B4-BE49-F238E27FC236}">
                <a16:creationId xmlns:a16="http://schemas.microsoft.com/office/drawing/2014/main" id="{E01330B3-95E6-9D15-228D-CE84C294C905}"/>
              </a:ext>
            </a:extLst>
          </p:cNvPr>
          <p:cNvGraphicFramePr>
            <a:graphicFrameLocks/>
          </p:cNvGraphicFramePr>
          <p:nvPr>
            <p:extLst>
              <p:ext uri="{D42A27DB-BD31-4B8C-83A1-F6EECF244321}">
                <p14:modId xmlns:p14="http://schemas.microsoft.com/office/powerpoint/2010/main" val="1756323454"/>
              </p:ext>
            </p:extLst>
          </p:nvPr>
        </p:nvGraphicFramePr>
        <p:xfrm>
          <a:off x="1096963" y="1995906"/>
          <a:ext cx="10058398" cy="2865249"/>
        </p:xfrm>
        <a:graphic>
          <a:graphicData uri="http://schemas.openxmlformats.org/drawingml/2006/table">
            <a:tbl>
              <a:tblPr firstRow="1" firstCol="1" bandRow="1">
                <a:tableStyleId>{8799B23B-EC83-4686-B30A-512413B5E67A}</a:tableStyleId>
              </a:tblPr>
              <a:tblGrid>
                <a:gridCol w="3451715">
                  <a:extLst>
                    <a:ext uri="{9D8B030D-6E8A-4147-A177-3AD203B41FA5}">
                      <a16:colId xmlns:a16="http://schemas.microsoft.com/office/drawing/2014/main" val="1850420247"/>
                    </a:ext>
                  </a:extLst>
                </a:gridCol>
                <a:gridCol w="6606683">
                  <a:extLst>
                    <a:ext uri="{9D8B030D-6E8A-4147-A177-3AD203B41FA5}">
                      <a16:colId xmlns:a16="http://schemas.microsoft.com/office/drawing/2014/main" val="655678803"/>
                    </a:ext>
                  </a:extLst>
                </a:gridCol>
              </a:tblGrid>
              <a:tr h="246867">
                <a:tc>
                  <a:txBody>
                    <a:bodyPr/>
                    <a:lstStyle/>
                    <a:p>
                      <a:pPr algn="ctr" fontAlgn="base">
                        <a:lnSpc>
                          <a:spcPct val="200000"/>
                        </a:lnSpc>
                        <a:spcAft>
                          <a:spcPts val="0"/>
                        </a:spcAft>
                      </a:pPr>
                      <a:r>
                        <a:rPr lang="en-US" sz="1000" b="1" kern="0">
                          <a:solidFill>
                            <a:srgbClr val="FFFFFF"/>
                          </a:solidFill>
                          <a:effectLst/>
                          <a:highlight>
                            <a:srgbClr val="500000"/>
                          </a:highlight>
                          <a:latin typeface="Times New Roman"/>
                        </a:rPr>
                        <a:t>Initiative</a:t>
                      </a:r>
                      <a:endParaRPr lang="en-US" sz="1000">
                        <a:effectLst/>
                        <a:highlight>
                          <a:srgbClr val="500000"/>
                        </a:highlight>
                        <a:latin typeface="Times New Roman"/>
                      </a:endParaRPr>
                    </a:p>
                  </a:txBody>
                  <a:tcPr marL="0" marR="0" marT="0" marB="0"/>
                </a:tc>
                <a:tc>
                  <a:txBody>
                    <a:bodyPr/>
                    <a:lstStyle/>
                    <a:p>
                      <a:pPr algn="ctr" fontAlgn="base">
                        <a:lnSpc>
                          <a:spcPct val="200000"/>
                        </a:lnSpc>
                        <a:spcAft>
                          <a:spcPts val="0"/>
                        </a:spcAft>
                      </a:pPr>
                      <a:r>
                        <a:rPr lang="en-US" sz="1000" b="1" kern="0">
                          <a:solidFill>
                            <a:srgbClr val="FFFFFF"/>
                          </a:solidFill>
                          <a:effectLst/>
                          <a:highlight>
                            <a:srgbClr val="500000"/>
                          </a:highlight>
                          <a:latin typeface="Times New Roman"/>
                        </a:rPr>
                        <a:t>Associated Risk</a:t>
                      </a:r>
                      <a:endParaRPr lang="en-US" sz="1000">
                        <a:effectLst/>
                        <a:highlight>
                          <a:srgbClr val="500000"/>
                        </a:highlight>
                        <a:latin typeface="Times New Roman"/>
                      </a:endParaRPr>
                    </a:p>
                  </a:txBody>
                  <a:tcPr marL="0" marR="0" marT="0" marB="0"/>
                </a:tc>
                <a:extLst>
                  <a:ext uri="{0D108BD9-81ED-4DB2-BD59-A6C34878D82A}">
                    <a16:rowId xmlns:a16="http://schemas.microsoft.com/office/drawing/2014/main" val="1383764186"/>
                  </a:ext>
                </a:extLst>
              </a:tr>
              <a:tr h="757405">
                <a:tc>
                  <a:txBody>
                    <a:bodyPr/>
                    <a:lstStyle/>
                    <a:p>
                      <a:pPr algn="just" fontAlgn="base">
                        <a:lnSpc>
                          <a:spcPct val="200000"/>
                        </a:lnSpc>
                        <a:spcAft>
                          <a:spcPts val="0"/>
                        </a:spcAft>
                      </a:pPr>
                      <a:r>
                        <a:rPr lang="en-US" sz="1000" b="1">
                          <a:solidFill>
                            <a:srgbClr val="000000"/>
                          </a:solidFill>
                          <a:effectLst/>
                          <a:highlight>
                            <a:srgbClr val="F2F2F2"/>
                          </a:highlight>
                          <a:latin typeface="Times New Roman"/>
                        </a:rPr>
                        <a:t>Fraud Detection</a:t>
                      </a:r>
                    </a:p>
                  </a:txBody>
                  <a:tcPr marL="0" marR="0" marT="0" marB="0"/>
                </a:tc>
                <a:tc>
                  <a:txBody>
                    <a:bodyPr/>
                    <a:lstStyle/>
                    <a:p>
                      <a:pPr marL="342900" lvl="0" indent="-342900">
                        <a:lnSpc>
                          <a:spcPct val="200000"/>
                        </a:lnSpc>
                        <a:spcAft>
                          <a:spcPts val="0"/>
                        </a:spcAft>
                        <a:buNone/>
                      </a:pPr>
                      <a:r>
                        <a:rPr lang="en-US" sz="1000" kern="0">
                          <a:solidFill>
                            <a:srgbClr val="000000"/>
                          </a:solidFill>
                          <a:effectLst/>
                          <a:highlight>
                            <a:srgbClr val="F2F2F2"/>
                          </a:highlight>
                          <a:latin typeface="Times New Roman"/>
                        </a:rPr>
                        <a:t>Algorithm Accuracy – Ensuring new models effectively identify fraudulent activities.</a:t>
                      </a:r>
                    </a:p>
                    <a:p>
                      <a:pPr marL="342900" lvl="0" indent="-342900">
                        <a:lnSpc>
                          <a:spcPct val="200000"/>
                        </a:lnSpc>
                        <a:spcAft>
                          <a:spcPts val="0"/>
                        </a:spcAft>
                        <a:buNone/>
                      </a:pPr>
                      <a:r>
                        <a:rPr lang="en-US" sz="1000" kern="0">
                          <a:solidFill>
                            <a:srgbClr val="000000"/>
                          </a:solidFill>
                          <a:effectLst/>
                          <a:highlight>
                            <a:srgbClr val="F2F2F2"/>
                          </a:highlight>
                          <a:latin typeface="Times New Roman"/>
                        </a:rPr>
                        <a:t>Data Security - Protecting sensitive financial information during data gathering and analysis.</a:t>
                      </a:r>
                    </a:p>
                    <a:p>
                      <a:pPr marL="342900" lvl="0" indent="-342900">
                        <a:lnSpc>
                          <a:spcPct val="200000"/>
                        </a:lnSpc>
                        <a:spcAft>
                          <a:spcPts val="0"/>
                        </a:spcAft>
                        <a:buNone/>
                      </a:pPr>
                      <a:r>
                        <a:rPr lang="en-US" sz="1000" kern="0">
                          <a:solidFill>
                            <a:srgbClr val="000000"/>
                          </a:solidFill>
                          <a:effectLst/>
                          <a:highlight>
                            <a:srgbClr val="F2F2F2"/>
                          </a:highlight>
                          <a:latin typeface="Times New Roman"/>
                        </a:rPr>
                        <a:t>Regulatory Compliance – Adhering to financial regulations to avoid legal implications</a:t>
                      </a:r>
                      <a:endParaRPr lang="en-US" sz="1000">
                        <a:solidFill>
                          <a:srgbClr val="000000"/>
                        </a:solidFill>
                        <a:effectLst/>
                        <a:highlight>
                          <a:srgbClr val="F2F2F2"/>
                        </a:highlight>
                        <a:latin typeface="Times New Roman"/>
                      </a:endParaRPr>
                    </a:p>
                  </a:txBody>
                  <a:tcPr marL="0" marR="0" marT="0" marB="0"/>
                </a:tc>
                <a:extLst>
                  <a:ext uri="{0D108BD9-81ED-4DB2-BD59-A6C34878D82A}">
                    <a16:rowId xmlns:a16="http://schemas.microsoft.com/office/drawing/2014/main" val="3209278968"/>
                  </a:ext>
                </a:extLst>
              </a:tr>
              <a:tr h="757405">
                <a:tc>
                  <a:txBody>
                    <a:bodyPr/>
                    <a:lstStyle/>
                    <a:p>
                      <a:pPr algn="just" fontAlgn="base">
                        <a:lnSpc>
                          <a:spcPct val="200000"/>
                        </a:lnSpc>
                        <a:spcAft>
                          <a:spcPts val="0"/>
                        </a:spcAft>
                      </a:pPr>
                      <a:r>
                        <a:rPr lang="en-US" sz="1000" b="1">
                          <a:solidFill>
                            <a:srgbClr val="000000"/>
                          </a:solidFill>
                          <a:effectLst/>
                          <a:highlight>
                            <a:srgbClr val="F2F2F2"/>
                          </a:highlight>
                          <a:latin typeface="Times New Roman"/>
                        </a:rPr>
                        <a:t>Personalized Financial Recommendations</a:t>
                      </a:r>
                    </a:p>
                  </a:txBody>
                  <a:tcPr marL="0" marR="0" marT="0" marB="0"/>
                </a:tc>
                <a:tc>
                  <a:txBody>
                    <a:bodyPr/>
                    <a:lstStyle/>
                    <a:p>
                      <a:pPr marL="342900" lvl="0" indent="-342900" fontAlgn="base">
                        <a:lnSpc>
                          <a:spcPct val="200000"/>
                        </a:lnSpc>
                        <a:spcAft>
                          <a:spcPts val="0"/>
                        </a:spcAft>
                      </a:pPr>
                      <a:r>
                        <a:rPr lang="en-US" sz="1000" kern="0">
                          <a:solidFill>
                            <a:srgbClr val="000000"/>
                          </a:solidFill>
                          <a:effectLst/>
                          <a:highlight>
                            <a:srgbClr val="F2F2F2"/>
                          </a:highlight>
                          <a:latin typeface="Times New Roman"/>
                        </a:rPr>
                        <a:t>Algorithm Accuracy – Ensuring personalized recommendations align with user financial goals and preferences.</a:t>
                      </a:r>
                    </a:p>
                    <a:p>
                      <a:pPr marL="342900" lvl="0" indent="-342900">
                        <a:lnSpc>
                          <a:spcPct val="200000"/>
                        </a:lnSpc>
                        <a:spcAft>
                          <a:spcPts val="0"/>
                        </a:spcAft>
                        <a:buNone/>
                      </a:pPr>
                      <a:r>
                        <a:rPr lang="en-US" sz="1000" kern="0">
                          <a:solidFill>
                            <a:srgbClr val="000000"/>
                          </a:solidFill>
                          <a:effectLst/>
                          <a:highlight>
                            <a:srgbClr val="F2F2F2"/>
                          </a:highlight>
                          <a:latin typeface="Times New Roman"/>
                        </a:rPr>
                        <a:t>User Privacy – Balancing personalized recommendations with user privacy concerns.</a:t>
                      </a:r>
                    </a:p>
                    <a:p>
                      <a:pPr marL="342900" lvl="0" indent="-342900">
                        <a:lnSpc>
                          <a:spcPct val="200000"/>
                        </a:lnSpc>
                        <a:spcAft>
                          <a:spcPts val="0"/>
                        </a:spcAft>
                        <a:buNone/>
                      </a:pPr>
                      <a:r>
                        <a:rPr lang="en-US" sz="1000" b="0" i="0" u="none" strike="noStrike" kern="0" noProof="0">
                          <a:solidFill>
                            <a:srgbClr val="000000"/>
                          </a:solidFill>
                          <a:effectLst/>
                          <a:highlight>
                            <a:srgbClr val="F2F2F2"/>
                          </a:highlight>
                          <a:latin typeface="Times New Roman"/>
                        </a:rPr>
                        <a:t>Technical Challenges – Potential disruptions during algorithm implementation and system upgrades.</a:t>
                      </a:r>
                      <a:endParaRPr lang="en-US"/>
                    </a:p>
                  </a:txBody>
                  <a:tcPr marL="0" marR="0" marT="0" marB="0"/>
                </a:tc>
                <a:extLst>
                  <a:ext uri="{0D108BD9-81ED-4DB2-BD59-A6C34878D82A}">
                    <a16:rowId xmlns:a16="http://schemas.microsoft.com/office/drawing/2014/main" val="1228818609"/>
                  </a:ext>
                </a:extLst>
              </a:tr>
              <a:tr h="820615">
                <a:tc>
                  <a:txBody>
                    <a:bodyPr/>
                    <a:lstStyle/>
                    <a:p>
                      <a:pPr algn="just" fontAlgn="base">
                        <a:lnSpc>
                          <a:spcPct val="200000"/>
                        </a:lnSpc>
                        <a:spcAft>
                          <a:spcPts val="0"/>
                        </a:spcAft>
                      </a:pPr>
                      <a:r>
                        <a:rPr lang="en-US" sz="1000" b="1" kern="0">
                          <a:solidFill>
                            <a:srgbClr val="000000"/>
                          </a:solidFill>
                          <a:effectLst/>
                          <a:highlight>
                            <a:srgbClr val="F2F2F2"/>
                          </a:highlight>
                          <a:latin typeface="Times New Roman"/>
                        </a:rPr>
                        <a:t>Risk Assessment Enhancement</a:t>
                      </a:r>
                    </a:p>
                  </a:txBody>
                  <a:tcPr marL="0" marR="0" marT="0" marB="0"/>
                </a:tc>
                <a:tc>
                  <a:txBody>
                    <a:bodyPr/>
                    <a:lstStyle/>
                    <a:p>
                      <a:pPr marL="342900" lvl="0" indent="-342900" fontAlgn="base">
                        <a:lnSpc>
                          <a:spcPct val="200000"/>
                        </a:lnSpc>
                        <a:spcAft>
                          <a:spcPts val="0"/>
                        </a:spcAft>
                      </a:pPr>
                      <a:r>
                        <a:rPr lang="en-US" sz="1000" kern="0">
                          <a:solidFill>
                            <a:srgbClr val="000000"/>
                          </a:solidFill>
                          <a:effectLst/>
                          <a:highlight>
                            <a:srgbClr val="F2F2F2"/>
                          </a:highlight>
                          <a:latin typeface="Times New Roman"/>
                        </a:rPr>
                        <a:t>Data Quality Risks – Ensuring accurate and reliable data integration from diverse sources.</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Model Accuracy Risks – Ensuring machine learning algorithms provide accurate risk assessments</a:t>
                      </a:r>
                    </a:p>
                    <a:p>
                      <a:pPr marL="342900" lvl="0" indent="-342900">
                        <a:lnSpc>
                          <a:spcPct val="200000"/>
                        </a:lnSpc>
                        <a:spcAft>
                          <a:spcPts val="0"/>
                        </a:spcAft>
                        <a:buNone/>
                      </a:pPr>
                      <a:r>
                        <a:rPr lang="en-US" sz="1000" kern="0">
                          <a:solidFill>
                            <a:srgbClr val="000000"/>
                          </a:solidFill>
                          <a:effectLst/>
                          <a:highlight>
                            <a:srgbClr val="F2F2F2"/>
                          </a:highlight>
                          <a:latin typeface="Times New Roman"/>
                        </a:rPr>
                        <a:t>Implementation Risks – Potential challenges during system integration and deployments</a:t>
                      </a:r>
                    </a:p>
                  </a:txBody>
                  <a:tcPr marL="0" marR="0" marT="0" marB="0"/>
                </a:tc>
                <a:extLst>
                  <a:ext uri="{0D108BD9-81ED-4DB2-BD59-A6C34878D82A}">
                    <a16:rowId xmlns:a16="http://schemas.microsoft.com/office/drawing/2014/main" val="2673194390"/>
                  </a:ext>
                </a:extLst>
              </a:tr>
            </a:tbl>
          </a:graphicData>
        </a:graphic>
      </p:graphicFrame>
    </p:spTree>
    <p:extLst>
      <p:ext uri="{BB962C8B-B14F-4D97-AF65-F5344CB8AC3E}">
        <p14:creationId xmlns:p14="http://schemas.microsoft.com/office/powerpoint/2010/main" val="75305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A2F9-3EA0-A089-08E3-4D2E46A1E117}"/>
              </a:ext>
            </a:extLst>
          </p:cNvPr>
          <p:cNvSpPr>
            <a:spLocks noGrp="1"/>
          </p:cNvSpPr>
          <p:nvPr>
            <p:ph type="title"/>
          </p:nvPr>
        </p:nvSpPr>
        <p:spPr>
          <a:xfrm>
            <a:off x="838200" y="505802"/>
            <a:ext cx="10515600" cy="1325563"/>
          </a:xfrm>
        </p:spPr>
        <p:txBody>
          <a:bodyPr>
            <a:normAutofit/>
          </a:bodyPr>
          <a:lstStyle/>
          <a:p>
            <a:r>
              <a:rPr lang="en-US">
                <a:latin typeface="Times New Roman"/>
                <a:cs typeface="Calibri Light"/>
              </a:rPr>
              <a:t>Cloud Native Computing</a:t>
            </a:r>
          </a:p>
        </p:txBody>
      </p:sp>
      <p:sp>
        <p:nvSpPr>
          <p:cNvPr id="3" name="Content Placeholder 2">
            <a:extLst>
              <a:ext uri="{FF2B5EF4-FFF2-40B4-BE49-F238E27FC236}">
                <a16:creationId xmlns:a16="http://schemas.microsoft.com/office/drawing/2014/main" id="{7F6E9DB6-8F63-99EF-FED0-669AD3B70D62}"/>
              </a:ext>
            </a:extLst>
          </p:cNvPr>
          <p:cNvSpPr>
            <a:spLocks noGrp="1"/>
          </p:cNvSpPr>
          <p:nvPr>
            <p:ph idx="1"/>
          </p:nvPr>
        </p:nvSpPr>
        <p:spPr>
          <a:xfrm>
            <a:off x="839372" y="2009857"/>
            <a:ext cx="10058400" cy="4023360"/>
          </a:xfrm>
        </p:spPr>
        <p:txBody>
          <a:bodyPr vert="horz" lIns="91440" tIns="45720" rIns="91440" bIns="45720" rtlCol="0" anchor="t">
            <a:normAutofit/>
          </a:bodyPr>
          <a:lstStyle/>
          <a:p>
            <a:pPr marL="342900" indent="-342900">
              <a:buFont typeface="Arial" panose="020F0502020204030204" pitchFamily="34" charset="0"/>
              <a:buChar char="•"/>
            </a:pPr>
            <a:endParaRPr lang="en-US" sz="2500">
              <a:latin typeface="Times New Roman"/>
              <a:cs typeface="Calibri"/>
            </a:endParaRPr>
          </a:p>
          <a:p>
            <a:pPr marL="342900" indent="-342900">
              <a:buFont typeface="Arial" panose="020F0502020204030204" pitchFamily="34" charset="0"/>
              <a:buChar char="•"/>
            </a:pPr>
            <a:endParaRPr lang="en-US" sz="2500">
              <a:latin typeface="Times New Roman"/>
              <a:cs typeface="Calibri"/>
            </a:endParaRPr>
          </a:p>
        </p:txBody>
      </p:sp>
      <p:sp>
        <p:nvSpPr>
          <p:cNvPr id="4" name="TextBox 3">
            <a:extLst>
              <a:ext uri="{FF2B5EF4-FFF2-40B4-BE49-F238E27FC236}">
                <a16:creationId xmlns:a16="http://schemas.microsoft.com/office/drawing/2014/main" id="{01562678-9F2A-3BF5-3D0B-9C65597FEC1F}"/>
              </a:ext>
            </a:extLst>
          </p:cNvPr>
          <p:cNvSpPr txBox="1"/>
          <p:nvPr/>
        </p:nvSpPr>
        <p:spPr>
          <a:xfrm>
            <a:off x="782052" y="2105526"/>
            <a:ext cx="7559841"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0" i="0">
                <a:solidFill>
                  <a:srgbClr val="000000"/>
                </a:solidFill>
                <a:latin typeface="Times New Roman"/>
                <a:ea typeface="Times New Roman"/>
                <a:cs typeface="Times New Roman"/>
              </a:rPr>
              <a:t>Cloud Native refers to tactics utilized to build, deploy, and run software on cloud stacks</a:t>
            </a:r>
            <a:r>
              <a:rPr lang="en-US" sz="3200">
                <a:solidFill>
                  <a:srgbClr val="000000"/>
                </a:solidFill>
                <a:latin typeface="Times New Roman"/>
                <a:ea typeface="Times New Roman"/>
                <a:cs typeface="Times New Roman"/>
              </a:rPr>
              <a:t>.</a:t>
            </a:r>
          </a:p>
          <a:p>
            <a:pPr marL="285750" indent="-285750">
              <a:buFont typeface="Arial"/>
              <a:buChar char="•"/>
            </a:pPr>
            <a:endParaRPr lang="en-US" sz="3200">
              <a:latin typeface="Times New Roman"/>
              <a:ea typeface="Calibri" panose="020F0502020204030204"/>
              <a:cs typeface="Times New Roman"/>
            </a:endParaRPr>
          </a:p>
          <a:p>
            <a:pPr marL="285750" indent="-285750">
              <a:buFont typeface="Arial"/>
              <a:buChar char="•"/>
            </a:pPr>
            <a:r>
              <a:rPr lang="en-US" sz="3200">
                <a:latin typeface="Times New Roman"/>
                <a:ea typeface="Calibri" panose="020F0502020204030204"/>
                <a:cs typeface="Times New Roman"/>
              </a:rPr>
              <a:t>Modern companies want to build highly scalable, flexible, and resilient applications that they can update quickly to meet customer demands.</a:t>
            </a:r>
          </a:p>
        </p:txBody>
      </p:sp>
      <p:pic>
        <p:nvPicPr>
          <p:cNvPr id="5" name="Picture 4" descr="What is Cloud Native? - .NET | Microsoft Learn">
            <a:extLst>
              <a:ext uri="{FF2B5EF4-FFF2-40B4-BE49-F238E27FC236}">
                <a16:creationId xmlns:a16="http://schemas.microsoft.com/office/drawing/2014/main" id="{40D430CA-E976-00D8-0CE0-9A558B64AC38}"/>
              </a:ext>
            </a:extLst>
          </p:cNvPr>
          <p:cNvPicPr>
            <a:picLocks noChangeAspect="1"/>
          </p:cNvPicPr>
          <p:nvPr/>
        </p:nvPicPr>
        <p:blipFill>
          <a:blip r:embed="rId2"/>
          <a:stretch>
            <a:fillRect/>
          </a:stretch>
        </p:blipFill>
        <p:spPr>
          <a:xfrm>
            <a:off x="8003006" y="2307651"/>
            <a:ext cx="3846094" cy="2242697"/>
          </a:xfrm>
          <a:prstGeom prst="rect">
            <a:avLst/>
          </a:prstGeom>
        </p:spPr>
      </p:pic>
    </p:spTree>
    <p:extLst>
      <p:ext uri="{BB962C8B-B14F-4D97-AF65-F5344CB8AC3E}">
        <p14:creationId xmlns:p14="http://schemas.microsoft.com/office/powerpoint/2010/main" val="821058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F601-CF8D-678C-72EA-A19CFD8727D5}"/>
              </a:ext>
            </a:extLst>
          </p:cNvPr>
          <p:cNvSpPr>
            <a:spLocks noGrp="1"/>
          </p:cNvSpPr>
          <p:nvPr>
            <p:ph type="title"/>
          </p:nvPr>
        </p:nvSpPr>
        <p:spPr/>
        <p:txBody>
          <a:bodyPr>
            <a:normAutofit/>
          </a:bodyPr>
          <a:lstStyle/>
          <a:p>
            <a:pPr algn="ctr"/>
            <a:r>
              <a:rPr lang="en-US" sz="4000">
                <a:latin typeface="Times New Roman"/>
                <a:ea typeface="Calibri Light"/>
                <a:cs typeface="Calibri Light"/>
              </a:rPr>
              <a:t>IT Initiatives using Cloud Native Computing </a:t>
            </a:r>
          </a:p>
        </p:txBody>
      </p:sp>
      <p:sp>
        <p:nvSpPr>
          <p:cNvPr id="5" name="Content Placeholder 2">
            <a:extLst>
              <a:ext uri="{FF2B5EF4-FFF2-40B4-BE49-F238E27FC236}">
                <a16:creationId xmlns:a16="http://schemas.microsoft.com/office/drawing/2014/main" id="{4503E7EB-E120-2A26-3137-54B81D1285FB}"/>
              </a:ext>
            </a:extLst>
          </p:cNvPr>
          <p:cNvSpPr txBox="1">
            <a:spLocks/>
          </p:cNvSpPr>
          <p:nvPr/>
        </p:nvSpPr>
        <p:spPr>
          <a:xfrm>
            <a:off x="839372" y="2009857"/>
            <a:ext cx="10860505" cy="3622308"/>
          </a:xfrm>
          <a:prstGeom prst="rect">
            <a:avLst/>
          </a:prstGeom>
        </p:spPr>
        <p:txBody>
          <a:bodyPr vert="horz" lIns="91440" tIns="45720" rIns="9144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Arial" panose="020F0502020204030204" pitchFamily="34" charset="0"/>
              <a:buChar char="•"/>
            </a:pPr>
            <a:r>
              <a:rPr lang="en-US" sz="3600">
                <a:solidFill>
                  <a:srgbClr val="404040"/>
                </a:solidFill>
                <a:latin typeface="Times New Roman"/>
                <a:ea typeface="Calibri" panose="020F0502020204030204"/>
                <a:cs typeface="Times New Roman"/>
              </a:rPr>
              <a:t>Incorporation of Managed Services </a:t>
            </a:r>
          </a:p>
          <a:p>
            <a:pPr marL="342900" indent="-342900">
              <a:buFont typeface="Arial" panose="020F0502020204030204" pitchFamily="34" charset="0"/>
              <a:buChar char="•"/>
            </a:pPr>
            <a:r>
              <a:rPr lang="en-US" sz="3600">
                <a:solidFill>
                  <a:srgbClr val="404040"/>
                </a:solidFill>
                <a:latin typeface="Times New Roman"/>
                <a:cs typeface="Times New Roman"/>
              </a:rPr>
              <a:t>Improved Regulatory Compliance</a:t>
            </a:r>
          </a:p>
          <a:p>
            <a:pPr marL="342900" indent="-342900">
              <a:buFont typeface="Arial" panose="020F0502020204030204" pitchFamily="34" charset="0"/>
              <a:buChar char="•"/>
            </a:pPr>
            <a:r>
              <a:rPr lang="en-US" sz="3600">
                <a:solidFill>
                  <a:srgbClr val="404040"/>
                </a:solidFill>
                <a:latin typeface="Times New Roman"/>
                <a:cs typeface="Times New Roman"/>
              </a:rPr>
              <a:t>Cloud Scalability and Elasticity</a:t>
            </a:r>
          </a:p>
          <a:p>
            <a:pPr marL="342900" indent="-342900">
              <a:buFont typeface="Arial" panose="020F0502020204030204" pitchFamily="34" charset="0"/>
              <a:buChar char="•"/>
            </a:pPr>
            <a:endParaRPr lang="en-US" sz="1100" b="1">
              <a:solidFill>
                <a:srgbClr val="000000"/>
              </a:solidFill>
              <a:latin typeface="Times New Roman"/>
              <a:cs typeface="Times New Roman"/>
            </a:endParaRPr>
          </a:p>
          <a:p>
            <a:pPr marL="0" indent="0">
              <a:buNone/>
            </a:pPr>
            <a:endParaRPr lang="en-US" sz="2400">
              <a:solidFill>
                <a:srgbClr val="000000"/>
              </a:solidFill>
              <a:latin typeface="Times New Roman"/>
              <a:cs typeface="Times New Roman"/>
            </a:endParaRPr>
          </a:p>
          <a:p>
            <a:pPr marL="342900" indent="-342900">
              <a:buFont typeface="Arial" panose="020F0502020204030204" pitchFamily="34" charset="0"/>
              <a:buChar char="•"/>
            </a:pPr>
            <a:endParaRPr lang="en-US" sz="2500">
              <a:latin typeface="Times New Roman"/>
              <a:cs typeface="Calibri"/>
            </a:endParaRPr>
          </a:p>
        </p:txBody>
      </p:sp>
    </p:spTree>
    <p:extLst>
      <p:ext uri="{BB962C8B-B14F-4D97-AF65-F5344CB8AC3E}">
        <p14:creationId xmlns:p14="http://schemas.microsoft.com/office/powerpoint/2010/main" val="676612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2A41D74-DF9C-2427-CB6F-4BE2D00431C8}"/>
              </a:ext>
            </a:extLst>
          </p:cNvPr>
          <p:cNvGraphicFramePr>
            <a:graphicFrameLocks noGrp="1"/>
          </p:cNvGraphicFramePr>
          <p:nvPr>
            <p:extLst>
              <p:ext uri="{D42A27DB-BD31-4B8C-83A1-F6EECF244321}">
                <p14:modId xmlns:p14="http://schemas.microsoft.com/office/powerpoint/2010/main" val="3361657756"/>
              </p:ext>
            </p:extLst>
          </p:nvPr>
        </p:nvGraphicFramePr>
        <p:xfrm>
          <a:off x="1002631" y="1905000"/>
          <a:ext cx="10045476" cy="3783746"/>
        </p:xfrm>
        <a:graphic>
          <a:graphicData uri="http://schemas.openxmlformats.org/drawingml/2006/table">
            <a:tbl>
              <a:tblPr bandRow="1">
                <a:tableStyleId>{5C22544A-7EE6-4342-B048-85BDC9FD1C3A}</a:tableStyleId>
              </a:tblPr>
              <a:tblGrid>
                <a:gridCol w="1954183">
                  <a:extLst>
                    <a:ext uri="{9D8B030D-6E8A-4147-A177-3AD203B41FA5}">
                      <a16:colId xmlns:a16="http://schemas.microsoft.com/office/drawing/2014/main" val="3571399402"/>
                    </a:ext>
                  </a:extLst>
                </a:gridCol>
                <a:gridCol w="8091293">
                  <a:extLst>
                    <a:ext uri="{9D8B030D-6E8A-4147-A177-3AD203B41FA5}">
                      <a16:colId xmlns:a16="http://schemas.microsoft.com/office/drawing/2014/main" val="2153310533"/>
                    </a:ext>
                  </a:extLst>
                </a:gridCol>
              </a:tblGrid>
              <a:tr h="366698">
                <a:tc>
                  <a:txBody>
                    <a:bodyPr/>
                    <a:lstStyle/>
                    <a:p>
                      <a:pPr algn="ctr" rtl="0" fontAlgn="base"/>
                      <a:r>
                        <a:rPr lang="en-US" sz="1600" b="1" i="0">
                          <a:solidFill>
                            <a:srgbClr val="FFFFFF"/>
                          </a:solidFill>
                          <a:effectLst/>
                          <a:highlight>
                            <a:srgbClr val="500000"/>
                          </a:highlight>
                          <a:latin typeface="Times New Roman"/>
                        </a:rPr>
                        <a:t>Initiative</a:t>
                      </a:r>
                      <a:r>
                        <a:rPr lang="en-US" sz="1600" b="0" i="0">
                          <a:solidFill>
                            <a:srgbClr val="FFFFFF"/>
                          </a:solidFill>
                          <a:effectLst/>
                          <a:highlight>
                            <a:srgbClr val="500000"/>
                          </a:highlight>
                          <a:latin typeface="Times New Roman"/>
                        </a:rPr>
                        <a:t> </a:t>
                      </a:r>
                      <a:endParaRPr lang="en-US" sz="1600" b="0" i="0">
                        <a:effectLst/>
                        <a:highlight>
                          <a:srgbClr val="500000"/>
                        </a:highlight>
                        <a:latin typeface="Times New Roman"/>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500000"/>
                    </a:solidFill>
                  </a:tcPr>
                </a:tc>
                <a:tc>
                  <a:txBody>
                    <a:bodyPr/>
                    <a:lstStyle/>
                    <a:p>
                      <a:pPr algn="ctr" rtl="0" fontAlgn="base"/>
                      <a:r>
                        <a:rPr lang="en-US" sz="1600" b="1" i="0">
                          <a:solidFill>
                            <a:srgbClr val="FFFFFF"/>
                          </a:solidFill>
                          <a:effectLst/>
                          <a:highlight>
                            <a:srgbClr val="500000"/>
                          </a:highlight>
                          <a:latin typeface="Times New Roman"/>
                        </a:rPr>
                        <a:t>Associated Risk</a:t>
                      </a:r>
                      <a:r>
                        <a:rPr lang="en-US" sz="1600" b="0" i="0">
                          <a:solidFill>
                            <a:srgbClr val="FFFFFF"/>
                          </a:solidFill>
                          <a:effectLst/>
                          <a:highlight>
                            <a:srgbClr val="500000"/>
                          </a:highlight>
                          <a:latin typeface="Times New Roman"/>
                        </a:rPr>
                        <a:t> </a:t>
                      </a:r>
                      <a:endParaRPr lang="en-US" sz="1600" b="0" i="0">
                        <a:effectLst/>
                        <a:highlight>
                          <a:srgbClr val="500000"/>
                        </a:highlight>
                        <a:latin typeface="Times New Roman"/>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500000"/>
                    </a:solidFill>
                  </a:tcPr>
                </a:tc>
                <a:extLst>
                  <a:ext uri="{0D108BD9-81ED-4DB2-BD59-A6C34878D82A}">
                    <a16:rowId xmlns:a16="http://schemas.microsoft.com/office/drawing/2014/main" val="1083624888"/>
                  </a:ext>
                </a:extLst>
              </a:tr>
              <a:tr h="1283448">
                <a:tc>
                  <a:txBody>
                    <a:bodyPr/>
                    <a:lstStyle/>
                    <a:p>
                      <a:pPr algn="just" rtl="0" fontAlgn="base"/>
                      <a:r>
                        <a:rPr lang="en-US" sz="1800" b="1" i="0">
                          <a:effectLst/>
                          <a:highlight>
                            <a:srgbClr val="F2F2F2"/>
                          </a:highlight>
                          <a:latin typeface="16"/>
                        </a:rPr>
                        <a:t>Managed Services</a:t>
                      </a:r>
                      <a:r>
                        <a:rPr lang="en-US" sz="1800" b="0" i="0">
                          <a:effectLst/>
                          <a:highlight>
                            <a:srgbClr val="F2F2F2"/>
                          </a:highlight>
                          <a:latin typeface="16"/>
                        </a:rPr>
                        <a:t> </a:t>
                      </a:r>
                    </a:p>
                    <a:p>
                      <a:pPr algn="l" rtl="0" fontAlgn="base"/>
                      <a:endParaRPr lang="en-US" sz="3200" b="0" i="0">
                        <a:effectLst/>
                        <a:highlight>
                          <a:srgbClr val="F2F2F2"/>
                        </a:highlight>
                        <a:latin typeface="16"/>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tc>
                  <a:txBody>
                    <a:bodyPr/>
                    <a:lstStyle/>
                    <a:p>
                      <a:pPr marL="342900" lvl="0" indent="-342900" algn="l" rtl="0" fontAlgn="base">
                        <a:buFont typeface="Arial" panose="020B0604020202020204" pitchFamily="34" charset="0"/>
                        <a:buChar char="•"/>
                      </a:pPr>
                      <a:r>
                        <a:rPr lang="en-US" sz="1600" b="0" i="0">
                          <a:effectLst/>
                          <a:highlight>
                            <a:srgbClr val="F2F2F2"/>
                          </a:highlight>
                          <a:latin typeface="Times New Roman"/>
                        </a:rPr>
                        <a:t>Organizations may become over reliant on cloud services for critical business operations – which could open them up to risk in the event a disruption to the service occurs. </a:t>
                      </a:r>
                    </a:p>
                    <a:p>
                      <a:pPr marL="342900" lvl="0" indent="-342900" algn="l" rtl="0" fontAlgn="base">
                        <a:buFont typeface="Arial" panose="020B0604020202020204" pitchFamily="34" charset="0"/>
                        <a:buChar char="•"/>
                      </a:pPr>
                      <a:r>
                        <a:rPr lang="en-US" sz="1600" b="0" i="0">
                          <a:effectLst/>
                          <a:highlight>
                            <a:srgbClr val="F2F2F2"/>
                          </a:highlight>
                          <a:latin typeface="Times New Roman"/>
                        </a:rPr>
                        <a:t>Security and privacy risks may arise as now there are external parties who are involved in the handling of sensitive financial as well as personal data. </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215663037"/>
                  </a:ext>
                </a:extLst>
              </a:tr>
              <a:tr h="1054257">
                <a:tc>
                  <a:txBody>
                    <a:bodyPr/>
                    <a:lstStyle/>
                    <a:p>
                      <a:pPr algn="l" rtl="0" fontAlgn="base"/>
                      <a:r>
                        <a:rPr lang="en-US" sz="1400" b="1" i="0">
                          <a:effectLst/>
                          <a:highlight>
                            <a:srgbClr val="F2F2F2"/>
                          </a:highlight>
                          <a:latin typeface="16"/>
                        </a:rPr>
                        <a:t>Improved Regulatory Compliance  </a:t>
                      </a:r>
                      <a:r>
                        <a:rPr lang="en-US" sz="1400" b="0" i="0">
                          <a:effectLst/>
                          <a:highlight>
                            <a:srgbClr val="F2F2F2"/>
                          </a:highlight>
                          <a:latin typeface="16"/>
                        </a:rPr>
                        <a:t> </a:t>
                      </a:r>
                    </a:p>
                    <a:p>
                      <a:pPr algn="l" rtl="0" fontAlgn="base"/>
                      <a:endParaRPr lang="en-US" sz="3200" b="0" i="0">
                        <a:effectLst/>
                        <a:highlight>
                          <a:srgbClr val="F2F2F2"/>
                        </a:highlight>
                        <a:latin typeface="16"/>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tc>
                  <a:txBody>
                    <a:bodyPr/>
                    <a:lstStyle/>
                    <a:p>
                      <a:pPr marL="342900" lvl="0" indent="-342900" algn="l" rtl="0" fontAlgn="base">
                        <a:buFont typeface="Arial" panose="020B0604020202020204" pitchFamily="34" charset="0"/>
                        <a:buChar char="•"/>
                      </a:pPr>
                      <a:r>
                        <a:rPr lang="en-US" sz="1600" b="0" i="0">
                          <a:effectLst/>
                          <a:highlight>
                            <a:srgbClr val="F2F2F2"/>
                          </a:highlight>
                          <a:latin typeface="Times New Roman"/>
                        </a:rPr>
                        <a:t>New laws require cloud services to stay keen and up to date on any newly passed regulation or legal changes.  </a:t>
                      </a:r>
                    </a:p>
                    <a:p>
                      <a:pPr marL="342900" lvl="0" indent="-342900" algn="l" rtl="0" fontAlgn="base">
                        <a:buFont typeface="Arial" panose="020B0604020202020204" pitchFamily="34" charset="0"/>
                        <a:buChar char="•"/>
                      </a:pPr>
                      <a:r>
                        <a:rPr lang="en-US" sz="1600" b="0" i="0">
                          <a:effectLst/>
                          <a:highlight>
                            <a:srgbClr val="F2F2F2"/>
                          </a:highlight>
                          <a:latin typeface="Times New Roman"/>
                        </a:rPr>
                        <a:t>Industry specific standards may cause steep learning curves for compliance aiding platforms.  </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2713141550"/>
                  </a:ext>
                </a:extLst>
              </a:tr>
              <a:tr h="1054257">
                <a:tc>
                  <a:txBody>
                    <a:bodyPr/>
                    <a:lstStyle/>
                    <a:p>
                      <a:pPr algn="l" rtl="0" fontAlgn="base"/>
                      <a:r>
                        <a:rPr lang="en-US" sz="1400" b="1" i="0">
                          <a:effectLst/>
                          <a:highlight>
                            <a:srgbClr val="F2F2F2"/>
                          </a:highlight>
                          <a:latin typeface="16"/>
                        </a:rPr>
                        <a:t>Scalability and Elasticity</a:t>
                      </a:r>
                      <a:r>
                        <a:rPr lang="en-US" sz="1400" b="0" i="0">
                          <a:effectLst/>
                          <a:highlight>
                            <a:srgbClr val="F2F2F2"/>
                          </a:highlight>
                          <a:latin typeface="16"/>
                        </a:rPr>
                        <a:t> </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tc>
                  <a:txBody>
                    <a:bodyPr/>
                    <a:lstStyle/>
                    <a:p>
                      <a:pPr marL="342900" lvl="0" indent="-342900" algn="l" rtl="0" fontAlgn="base">
                        <a:buFont typeface="Arial" panose="020B0604020202020204" pitchFamily="34" charset="0"/>
                        <a:buChar char="•"/>
                      </a:pPr>
                      <a:r>
                        <a:rPr lang="en-US" sz="1600" b="0" i="0">
                          <a:effectLst/>
                          <a:highlight>
                            <a:srgbClr val="F2F2F2"/>
                          </a:highlight>
                          <a:latin typeface="Times New Roman"/>
                        </a:rPr>
                        <a:t>Vendor lock in can limit flexibility and induce high switching costs in the event a new platform is desired. </a:t>
                      </a:r>
                    </a:p>
                    <a:p>
                      <a:pPr marL="342900" lvl="0" indent="-342900" algn="l" rtl="0" fontAlgn="base">
                        <a:buFont typeface="Arial" panose="020B0604020202020204" pitchFamily="34" charset="0"/>
                        <a:buChar char="•"/>
                      </a:pPr>
                      <a:r>
                        <a:rPr lang="en-US" sz="1600" b="0" i="0">
                          <a:effectLst/>
                          <a:highlight>
                            <a:srgbClr val="F2F2F2"/>
                          </a:highlight>
                          <a:latin typeface="Times New Roman"/>
                        </a:rPr>
                        <a:t>If done improperly, poor scaling mechanisms can lead to performance degradation as the load on the system spikes.  </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2991305195"/>
                  </a:ext>
                </a:extLst>
              </a:tr>
            </a:tbl>
          </a:graphicData>
        </a:graphic>
      </p:graphicFrame>
      <p:sp>
        <p:nvSpPr>
          <p:cNvPr id="10" name="Title 1">
            <a:extLst>
              <a:ext uri="{FF2B5EF4-FFF2-40B4-BE49-F238E27FC236}">
                <a16:creationId xmlns:a16="http://schemas.microsoft.com/office/drawing/2014/main" id="{74DAF0EB-D1E4-A29E-D02A-01F19C5FF753}"/>
              </a:ext>
            </a:extLst>
          </p:cNvPr>
          <p:cNvSpPr txBox="1">
            <a:spLocks/>
          </p:cNvSpPr>
          <p:nvPr/>
        </p:nvSpPr>
        <p:spPr>
          <a:xfrm>
            <a:off x="1249680" y="43900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atin typeface="Times New Roman"/>
                <a:ea typeface="Calibri Light"/>
                <a:cs typeface="Calibri Light"/>
              </a:rPr>
              <a:t>Associated Risks</a:t>
            </a:r>
            <a:endParaRPr lang="en-US"/>
          </a:p>
        </p:txBody>
      </p:sp>
    </p:spTree>
    <p:extLst>
      <p:ext uri="{BB962C8B-B14F-4D97-AF65-F5344CB8AC3E}">
        <p14:creationId xmlns:p14="http://schemas.microsoft.com/office/powerpoint/2010/main" val="3727489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3EBB-E67B-311B-637C-64C4A2608467}"/>
              </a:ext>
            </a:extLst>
          </p:cNvPr>
          <p:cNvSpPr>
            <a:spLocks noGrp="1"/>
          </p:cNvSpPr>
          <p:nvPr>
            <p:ph type="title"/>
          </p:nvPr>
        </p:nvSpPr>
        <p:spPr>
          <a:xfrm>
            <a:off x="976964" y="2702946"/>
            <a:ext cx="10058400" cy="1450757"/>
          </a:xfrm>
        </p:spPr>
        <p:txBody>
          <a:bodyPr/>
          <a:lstStyle/>
          <a:p>
            <a:pPr algn="ctr"/>
            <a:r>
              <a:rPr lang="en-US" b="1">
                <a:latin typeface="Times New Roman"/>
                <a:ea typeface="Calibri Light"/>
                <a:cs typeface="Calibri Light"/>
              </a:rPr>
              <a:t>Thank You</a:t>
            </a:r>
            <a:endParaRPr lang="en-US" b="1">
              <a:latin typeface="Times New Roman"/>
              <a:cs typeface="Times New Roman"/>
            </a:endParaRPr>
          </a:p>
        </p:txBody>
      </p:sp>
    </p:spTree>
    <p:extLst>
      <p:ext uri="{BB962C8B-B14F-4D97-AF65-F5344CB8AC3E}">
        <p14:creationId xmlns:p14="http://schemas.microsoft.com/office/powerpoint/2010/main" val="382361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A2F9-3EA0-A089-08E3-4D2E46A1E117}"/>
              </a:ext>
            </a:extLst>
          </p:cNvPr>
          <p:cNvSpPr>
            <a:spLocks noGrp="1"/>
          </p:cNvSpPr>
          <p:nvPr>
            <p:ph type="title"/>
          </p:nvPr>
        </p:nvSpPr>
        <p:spPr>
          <a:xfrm>
            <a:off x="838200" y="505802"/>
            <a:ext cx="10515600" cy="1325563"/>
          </a:xfrm>
        </p:spPr>
        <p:txBody>
          <a:bodyPr>
            <a:normAutofit/>
          </a:bodyPr>
          <a:lstStyle/>
          <a:p>
            <a:r>
              <a:rPr lang="en-US">
                <a:latin typeface="Times New Roman"/>
                <a:cs typeface="Calibri Light"/>
              </a:rPr>
              <a:t>Reinforcement Learning</a:t>
            </a:r>
          </a:p>
        </p:txBody>
      </p:sp>
      <p:sp>
        <p:nvSpPr>
          <p:cNvPr id="3" name="Content Placeholder 2">
            <a:extLst>
              <a:ext uri="{FF2B5EF4-FFF2-40B4-BE49-F238E27FC236}">
                <a16:creationId xmlns:a16="http://schemas.microsoft.com/office/drawing/2014/main" id="{7F6E9DB6-8F63-99EF-FED0-669AD3B70D62}"/>
              </a:ext>
            </a:extLst>
          </p:cNvPr>
          <p:cNvSpPr>
            <a:spLocks noGrp="1"/>
          </p:cNvSpPr>
          <p:nvPr>
            <p:ph idx="1"/>
          </p:nvPr>
        </p:nvSpPr>
        <p:spPr>
          <a:xfrm>
            <a:off x="839372" y="2009857"/>
            <a:ext cx="10058400" cy="4023360"/>
          </a:xfrm>
        </p:spPr>
        <p:txBody>
          <a:bodyPr vert="horz" lIns="91440" tIns="45720" rIns="91440" bIns="45720" rtlCol="0" anchor="t">
            <a:normAutofit/>
          </a:bodyPr>
          <a:lstStyle/>
          <a:p>
            <a:pPr marL="342900" indent="-342900">
              <a:buFont typeface="Arial" panose="020F0502020204030204" pitchFamily="34" charset="0"/>
              <a:buChar char="•"/>
            </a:pPr>
            <a:r>
              <a:rPr lang="en-US" sz="2500">
                <a:latin typeface="Times New Roman"/>
                <a:cs typeface="Calibri"/>
              </a:rPr>
              <a:t>Reinforcement learning is a technique of machine learning used to maximize reward in a situation</a:t>
            </a:r>
            <a:endParaRPr lang="en-US">
              <a:latin typeface="Times New Roman"/>
              <a:cs typeface="Times New Roman"/>
            </a:endParaRPr>
          </a:p>
          <a:p>
            <a:pPr marL="342900" indent="-342900">
              <a:buFont typeface="Arial" panose="020F0502020204030204" pitchFamily="34" charset="0"/>
              <a:buChar char="•"/>
            </a:pPr>
            <a:r>
              <a:rPr lang="en-US" sz="2500">
                <a:latin typeface="Times New Roman"/>
                <a:cs typeface="Calibri"/>
              </a:rPr>
              <a:t>The RL algorithms learn from their outcomes</a:t>
            </a:r>
          </a:p>
          <a:p>
            <a:pPr marL="342900" indent="-342900">
              <a:buFont typeface="Arial" panose="020F0502020204030204" pitchFamily="34" charset="0"/>
              <a:buChar char="•"/>
            </a:pPr>
            <a:r>
              <a:rPr lang="en-US" sz="2500">
                <a:latin typeface="Times New Roman"/>
                <a:cs typeface="Calibri"/>
              </a:rPr>
              <a:t>It is an autonomous self-teaching system</a:t>
            </a:r>
          </a:p>
          <a:p>
            <a:pPr marL="342900" indent="-342900">
              <a:buFont typeface="Arial" panose="020F0502020204030204" pitchFamily="34" charset="0"/>
              <a:buChar char="•"/>
            </a:pPr>
            <a:r>
              <a:rPr lang="en-US" sz="2500">
                <a:latin typeface="Times New Roman"/>
                <a:cs typeface="Calibri"/>
              </a:rPr>
              <a:t>Two types of reinforcement: Positive reinforcement, negative reinforcement</a:t>
            </a:r>
          </a:p>
          <a:p>
            <a:pPr marL="342900" indent="-342900">
              <a:buFont typeface="Arial" panose="020F0502020204030204" pitchFamily="34" charset="0"/>
              <a:buChar char="•"/>
            </a:pPr>
            <a:endParaRPr lang="en-US" sz="2500">
              <a:latin typeface="Times New Roman"/>
              <a:cs typeface="Calibri"/>
            </a:endParaRPr>
          </a:p>
        </p:txBody>
      </p:sp>
    </p:spTree>
    <p:extLst>
      <p:ext uri="{BB962C8B-B14F-4D97-AF65-F5344CB8AC3E}">
        <p14:creationId xmlns:p14="http://schemas.microsoft.com/office/powerpoint/2010/main" val="4144382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BB9C-99DA-3C45-A557-D1B450EF2A8E}"/>
              </a:ext>
            </a:extLst>
          </p:cNvPr>
          <p:cNvSpPr>
            <a:spLocks noGrp="1"/>
          </p:cNvSpPr>
          <p:nvPr>
            <p:ph type="title"/>
          </p:nvPr>
        </p:nvSpPr>
        <p:spPr>
          <a:xfrm>
            <a:off x="838200" y="505802"/>
            <a:ext cx="10515600" cy="1325563"/>
          </a:xfrm>
        </p:spPr>
        <p:txBody>
          <a:bodyPr>
            <a:normAutofit/>
          </a:bodyPr>
          <a:lstStyle/>
          <a:p>
            <a:r>
              <a:rPr lang="en-US">
                <a:latin typeface="Times New Roman"/>
                <a:cs typeface="Calibri Light"/>
              </a:rPr>
              <a:t>IT initiatives using RL</a:t>
            </a:r>
          </a:p>
        </p:txBody>
      </p:sp>
      <p:sp>
        <p:nvSpPr>
          <p:cNvPr id="3" name="Content Placeholder 2">
            <a:extLst>
              <a:ext uri="{FF2B5EF4-FFF2-40B4-BE49-F238E27FC236}">
                <a16:creationId xmlns:a16="http://schemas.microsoft.com/office/drawing/2014/main" id="{108D9B55-FAC2-B283-C405-F498EBDDC8E1}"/>
              </a:ext>
            </a:extLst>
          </p:cNvPr>
          <p:cNvSpPr>
            <a:spLocks noGrp="1"/>
          </p:cNvSpPr>
          <p:nvPr>
            <p:ph idx="1"/>
          </p:nvPr>
        </p:nvSpPr>
        <p:spPr>
          <a:xfrm>
            <a:off x="839373" y="2045026"/>
            <a:ext cx="10058400" cy="4023360"/>
          </a:xfrm>
        </p:spPr>
        <p:txBody>
          <a:bodyPr vert="horz" lIns="91440" tIns="45720" rIns="91440" bIns="45720" rtlCol="0" anchor="t">
            <a:normAutofit/>
          </a:bodyPr>
          <a:lstStyle/>
          <a:p>
            <a:pPr marL="342900" indent="-342900">
              <a:buFont typeface="Arial" panose="020F0502020204030204" pitchFamily="34" charset="0"/>
              <a:buChar char="•"/>
            </a:pPr>
            <a:r>
              <a:rPr lang="en-US" sz="2500">
                <a:latin typeface="Times New Roman"/>
                <a:cs typeface="Calibri"/>
              </a:rPr>
              <a:t>Pricing Strategy Optimization</a:t>
            </a:r>
            <a:endParaRPr lang="en-US">
              <a:ea typeface="Calibri" panose="020F0502020204030204"/>
              <a:cs typeface="Calibri" panose="020F0502020204030204"/>
            </a:endParaRPr>
          </a:p>
          <a:p>
            <a:pPr marL="342900" indent="-342900">
              <a:buFont typeface="Arial" panose="020F0502020204030204" pitchFamily="34" charset="0"/>
              <a:buChar char="•"/>
            </a:pPr>
            <a:r>
              <a:rPr lang="en-US" sz="2500">
                <a:latin typeface="Times New Roman"/>
                <a:cs typeface="Calibri"/>
              </a:rPr>
              <a:t>Stock Trading optimization</a:t>
            </a:r>
          </a:p>
          <a:p>
            <a:pPr marL="342900" indent="-342900">
              <a:buFont typeface="Arial" panose="020F0502020204030204" pitchFamily="34" charset="0"/>
              <a:buChar char="•"/>
            </a:pPr>
            <a:r>
              <a:rPr lang="en-US" sz="2500">
                <a:latin typeface="Times New Roman"/>
                <a:cs typeface="Calibri"/>
              </a:rPr>
              <a:t>Credit risk prediction</a:t>
            </a:r>
            <a:endParaRPr lang="en-US">
              <a:ea typeface="Calibri" panose="020F0502020204030204"/>
              <a:cs typeface="Calibri" panose="020F0502020204030204"/>
            </a:endParaRPr>
          </a:p>
          <a:p>
            <a:pPr marL="342900" indent="-342900">
              <a:buFont typeface="Arial" panose="020F0502020204030204" pitchFamily="34" charset="0"/>
              <a:buChar char="•"/>
            </a:pPr>
            <a:r>
              <a:rPr lang="en-US" sz="2500">
                <a:latin typeface="Times New Roman"/>
                <a:cs typeface="Calibri"/>
              </a:rPr>
              <a:t>Portfolio Optimization</a:t>
            </a:r>
          </a:p>
        </p:txBody>
      </p:sp>
    </p:spTree>
    <p:extLst>
      <p:ext uri="{BB962C8B-B14F-4D97-AF65-F5344CB8AC3E}">
        <p14:creationId xmlns:p14="http://schemas.microsoft.com/office/powerpoint/2010/main" val="4138351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D186-13B8-B1A0-3FF8-2E127E60F9A9}"/>
              </a:ext>
            </a:extLst>
          </p:cNvPr>
          <p:cNvSpPr>
            <a:spLocks noGrp="1"/>
          </p:cNvSpPr>
          <p:nvPr>
            <p:ph type="title"/>
          </p:nvPr>
        </p:nvSpPr>
        <p:spPr/>
        <p:txBody>
          <a:bodyPr/>
          <a:lstStyle/>
          <a:p>
            <a:r>
              <a:rPr lang="en-US">
                <a:latin typeface="Times New Roman"/>
                <a:ea typeface="Calibri Light"/>
                <a:cs typeface="Calibri Light"/>
              </a:rPr>
              <a:t>Associated Risks</a:t>
            </a:r>
          </a:p>
        </p:txBody>
      </p:sp>
      <p:graphicFrame>
        <p:nvGraphicFramePr>
          <p:cNvPr id="5" name="Content Placeholder 4">
            <a:extLst>
              <a:ext uri="{FF2B5EF4-FFF2-40B4-BE49-F238E27FC236}">
                <a16:creationId xmlns:a16="http://schemas.microsoft.com/office/drawing/2014/main" id="{E01330B3-95E6-9D15-228D-CE84C294C905}"/>
              </a:ext>
            </a:extLst>
          </p:cNvPr>
          <p:cNvGraphicFramePr>
            <a:graphicFrameLocks/>
          </p:cNvGraphicFramePr>
          <p:nvPr>
            <p:extLst>
              <p:ext uri="{D42A27DB-BD31-4B8C-83A1-F6EECF244321}">
                <p14:modId xmlns:p14="http://schemas.microsoft.com/office/powerpoint/2010/main" val="3012112694"/>
              </p:ext>
            </p:extLst>
          </p:nvPr>
        </p:nvGraphicFramePr>
        <p:xfrm>
          <a:off x="1096963" y="1995906"/>
          <a:ext cx="10058398" cy="3305191"/>
        </p:xfrm>
        <a:graphic>
          <a:graphicData uri="http://schemas.openxmlformats.org/drawingml/2006/table">
            <a:tbl>
              <a:tblPr firstRow="1" firstCol="1" bandRow="1">
                <a:tableStyleId>{8799B23B-EC83-4686-B30A-512413B5E67A}</a:tableStyleId>
              </a:tblPr>
              <a:tblGrid>
                <a:gridCol w="3451715">
                  <a:extLst>
                    <a:ext uri="{9D8B030D-6E8A-4147-A177-3AD203B41FA5}">
                      <a16:colId xmlns:a16="http://schemas.microsoft.com/office/drawing/2014/main" val="1850420247"/>
                    </a:ext>
                  </a:extLst>
                </a:gridCol>
                <a:gridCol w="6606683">
                  <a:extLst>
                    <a:ext uri="{9D8B030D-6E8A-4147-A177-3AD203B41FA5}">
                      <a16:colId xmlns:a16="http://schemas.microsoft.com/office/drawing/2014/main" val="655678803"/>
                    </a:ext>
                  </a:extLst>
                </a:gridCol>
              </a:tblGrid>
              <a:tr h="246867">
                <a:tc>
                  <a:txBody>
                    <a:bodyPr/>
                    <a:lstStyle/>
                    <a:p>
                      <a:pPr algn="ctr" fontAlgn="base">
                        <a:lnSpc>
                          <a:spcPct val="200000"/>
                        </a:lnSpc>
                        <a:spcAft>
                          <a:spcPts val="0"/>
                        </a:spcAft>
                      </a:pPr>
                      <a:r>
                        <a:rPr lang="en-US" sz="1000" b="1" kern="0">
                          <a:solidFill>
                            <a:srgbClr val="FFFFFF"/>
                          </a:solidFill>
                          <a:effectLst/>
                          <a:highlight>
                            <a:srgbClr val="500000"/>
                          </a:highlight>
                          <a:latin typeface="Times New Roman"/>
                        </a:rPr>
                        <a:t>Initiative</a:t>
                      </a:r>
                      <a:endParaRPr lang="en-US" sz="1000">
                        <a:effectLst/>
                        <a:highlight>
                          <a:srgbClr val="500000"/>
                        </a:highlight>
                        <a:latin typeface="Times New Roman"/>
                      </a:endParaRPr>
                    </a:p>
                  </a:txBody>
                  <a:tcPr marL="0" marR="0" marT="0" marB="0"/>
                </a:tc>
                <a:tc>
                  <a:txBody>
                    <a:bodyPr/>
                    <a:lstStyle/>
                    <a:p>
                      <a:pPr algn="ctr" fontAlgn="base">
                        <a:lnSpc>
                          <a:spcPct val="200000"/>
                        </a:lnSpc>
                        <a:spcAft>
                          <a:spcPts val="0"/>
                        </a:spcAft>
                      </a:pPr>
                      <a:r>
                        <a:rPr lang="en-US" sz="1000" b="1" kern="0">
                          <a:solidFill>
                            <a:srgbClr val="FFFFFF"/>
                          </a:solidFill>
                          <a:effectLst/>
                          <a:highlight>
                            <a:srgbClr val="500000"/>
                          </a:highlight>
                          <a:latin typeface="Times New Roman"/>
                        </a:rPr>
                        <a:t>Associated Risk</a:t>
                      </a:r>
                      <a:endParaRPr lang="en-US" sz="1000">
                        <a:effectLst/>
                        <a:highlight>
                          <a:srgbClr val="500000"/>
                        </a:highlight>
                        <a:latin typeface="Times New Roman"/>
                      </a:endParaRPr>
                    </a:p>
                  </a:txBody>
                  <a:tcPr marL="0" marR="0" marT="0" marB="0"/>
                </a:tc>
                <a:extLst>
                  <a:ext uri="{0D108BD9-81ED-4DB2-BD59-A6C34878D82A}">
                    <a16:rowId xmlns:a16="http://schemas.microsoft.com/office/drawing/2014/main" val="1383764186"/>
                  </a:ext>
                </a:extLst>
              </a:tr>
              <a:tr h="757405">
                <a:tc>
                  <a:txBody>
                    <a:bodyPr/>
                    <a:lstStyle/>
                    <a:p>
                      <a:pPr algn="just" fontAlgn="base">
                        <a:lnSpc>
                          <a:spcPct val="200000"/>
                        </a:lnSpc>
                        <a:spcAft>
                          <a:spcPts val="0"/>
                        </a:spcAft>
                      </a:pPr>
                      <a:r>
                        <a:rPr lang="en-US" sz="1000" b="1">
                          <a:solidFill>
                            <a:srgbClr val="000000"/>
                          </a:solidFill>
                          <a:effectLst/>
                          <a:highlight>
                            <a:srgbClr val="F2F2F2"/>
                          </a:highlight>
                          <a:latin typeface="Times New Roman"/>
                        </a:rPr>
                        <a:t>Pricing Strategy Optimization</a:t>
                      </a:r>
                    </a:p>
                  </a:txBody>
                  <a:tcPr marL="0" marR="0" marT="0" marB="0"/>
                </a:tc>
                <a:tc>
                  <a:txBody>
                    <a:bodyPr/>
                    <a:lstStyle/>
                    <a:p>
                      <a:pPr marL="342900" lvl="0" indent="-342900" fontAlgn="base">
                        <a:lnSpc>
                          <a:spcPct val="200000"/>
                        </a:lnSpc>
                        <a:spcAft>
                          <a:spcPts val="0"/>
                        </a:spcAft>
                      </a:pPr>
                      <a:r>
                        <a:rPr lang="en-US" sz="1000" kern="0">
                          <a:solidFill>
                            <a:srgbClr val="000000"/>
                          </a:solidFill>
                          <a:effectLst/>
                          <a:highlight>
                            <a:srgbClr val="F2F2F2"/>
                          </a:highlight>
                          <a:latin typeface="Times New Roman"/>
                        </a:rPr>
                        <a:t>Model Overfitting</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Non-compliance to pricing regulations</a:t>
                      </a: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Resistance from employees to shift from traditional methods of pricing.</a:t>
                      </a:r>
                      <a:endParaRPr lang="en-US" sz="1000">
                        <a:effectLst/>
                        <a:highlight>
                          <a:srgbClr val="F2F2F2"/>
                        </a:highlight>
                        <a:latin typeface="Times New Roman"/>
                      </a:endParaRPr>
                    </a:p>
                  </a:txBody>
                  <a:tcPr marL="0" marR="0" marT="0" marB="0"/>
                </a:tc>
                <a:extLst>
                  <a:ext uri="{0D108BD9-81ED-4DB2-BD59-A6C34878D82A}">
                    <a16:rowId xmlns:a16="http://schemas.microsoft.com/office/drawing/2014/main" val="3209278968"/>
                  </a:ext>
                </a:extLst>
              </a:tr>
              <a:tr h="757405">
                <a:tc>
                  <a:txBody>
                    <a:bodyPr/>
                    <a:lstStyle/>
                    <a:p>
                      <a:pPr algn="just" fontAlgn="base">
                        <a:lnSpc>
                          <a:spcPct val="200000"/>
                        </a:lnSpc>
                        <a:spcAft>
                          <a:spcPts val="0"/>
                        </a:spcAft>
                      </a:pPr>
                      <a:r>
                        <a:rPr lang="en-US" sz="1000" b="1">
                          <a:solidFill>
                            <a:srgbClr val="000000"/>
                          </a:solidFill>
                          <a:effectLst/>
                          <a:highlight>
                            <a:srgbClr val="F2F2F2"/>
                          </a:highlight>
                          <a:latin typeface="Times New Roman"/>
                        </a:rPr>
                        <a:t>Stock Trading Optimization</a:t>
                      </a:r>
                    </a:p>
                  </a:txBody>
                  <a:tcPr marL="0" marR="0" marT="0" marB="0"/>
                </a:tc>
                <a:tc>
                  <a:txBody>
                    <a:bodyPr/>
                    <a:lstStyle/>
                    <a:p>
                      <a:pPr marL="342900" lvl="0" indent="-342900" fontAlgn="base">
                        <a:lnSpc>
                          <a:spcPct val="200000"/>
                        </a:lnSpc>
                        <a:spcAft>
                          <a:spcPts val="0"/>
                        </a:spcAft>
                      </a:pPr>
                      <a:r>
                        <a:rPr lang="en-US" sz="1000" kern="0">
                          <a:solidFill>
                            <a:srgbClr val="000000"/>
                          </a:solidFill>
                          <a:effectLst/>
                          <a:highlight>
                            <a:srgbClr val="F2F2F2"/>
                          </a:highlight>
                          <a:latin typeface="Times New Roman"/>
                        </a:rPr>
                        <a:t>Inaccurate results might lead to financial losses for traders</a:t>
                      </a:r>
                      <a:endParaRPr lang="en-US" sz="1000">
                        <a:effectLst/>
                        <a:highlight>
                          <a:srgbClr val="F2F2F2"/>
                        </a:highlight>
                        <a:latin typeface="Times New Roman"/>
                      </a:endParaRPr>
                    </a:p>
                    <a:p>
                      <a:pPr marL="342900" lvl="0" indent="-342900">
                        <a:lnSpc>
                          <a:spcPct val="200000"/>
                        </a:lnSpc>
                        <a:spcAft>
                          <a:spcPts val="0"/>
                        </a:spcAft>
                        <a:buNone/>
                      </a:pPr>
                      <a:r>
                        <a:rPr lang="en-US" sz="1000" kern="0">
                          <a:solidFill>
                            <a:srgbClr val="000000"/>
                          </a:solidFill>
                          <a:effectLst/>
                          <a:highlight>
                            <a:srgbClr val="F2F2F2"/>
                          </a:highlight>
                          <a:latin typeface="Times New Roman"/>
                        </a:rPr>
                        <a:t>Market manipulation risk</a:t>
                      </a:r>
                      <a:endParaRPr lang="en-US" sz="1000">
                        <a:effectLst/>
                        <a:highlight>
                          <a:srgbClr val="F2F2F2"/>
                        </a:highlight>
                        <a:latin typeface="Times New Roman"/>
                      </a:endParaRPr>
                    </a:p>
                  </a:txBody>
                  <a:tcPr marL="0" marR="0" marT="0" marB="0"/>
                </a:tc>
                <a:extLst>
                  <a:ext uri="{0D108BD9-81ED-4DB2-BD59-A6C34878D82A}">
                    <a16:rowId xmlns:a16="http://schemas.microsoft.com/office/drawing/2014/main" val="1228818609"/>
                  </a:ext>
                </a:extLst>
              </a:tr>
              <a:tr h="820615">
                <a:tc>
                  <a:txBody>
                    <a:bodyPr/>
                    <a:lstStyle/>
                    <a:p>
                      <a:pPr algn="just" fontAlgn="base">
                        <a:lnSpc>
                          <a:spcPct val="200000"/>
                        </a:lnSpc>
                        <a:spcAft>
                          <a:spcPts val="0"/>
                        </a:spcAft>
                      </a:pPr>
                      <a:r>
                        <a:rPr lang="en-US" sz="1000" b="1" kern="0">
                          <a:solidFill>
                            <a:srgbClr val="000000"/>
                          </a:solidFill>
                          <a:effectLst/>
                          <a:highlight>
                            <a:srgbClr val="F2F2F2"/>
                          </a:highlight>
                          <a:latin typeface="Times New Roman"/>
                        </a:rPr>
                        <a:t>Credit Risk Prediction</a:t>
                      </a:r>
                    </a:p>
                  </a:txBody>
                  <a:tcPr marL="0" marR="0" marT="0" marB="0"/>
                </a:tc>
                <a:tc>
                  <a:txBody>
                    <a:bodyPr/>
                    <a:lstStyle/>
                    <a:p>
                      <a:pPr marL="342900" lvl="0" indent="-342900" fontAlgn="base">
                        <a:lnSpc>
                          <a:spcPct val="200000"/>
                        </a:lnSpc>
                        <a:spcAft>
                          <a:spcPts val="0"/>
                        </a:spcAft>
                      </a:pPr>
                      <a:r>
                        <a:rPr lang="en-US" sz="1000" kern="0">
                          <a:solidFill>
                            <a:srgbClr val="000000"/>
                          </a:solidFill>
                          <a:effectLst/>
                          <a:highlight>
                            <a:srgbClr val="F2F2F2"/>
                          </a:highlight>
                          <a:latin typeface="Times New Roman"/>
                        </a:rPr>
                        <a:t>The risk of getting inaccurate predictions can lead to unfair lending of money.</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Risk of model overfitting</a:t>
                      </a:r>
                      <a:endParaRPr lang="en-US" sz="1000">
                        <a:effectLst/>
                        <a:highlight>
                          <a:srgbClr val="F2F2F2"/>
                        </a:highlight>
                        <a:latin typeface="Times New Roman"/>
                      </a:endParaRPr>
                    </a:p>
                  </a:txBody>
                  <a:tcPr marL="0" marR="0" marT="0" marB="0"/>
                </a:tc>
                <a:extLst>
                  <a:ext uri="{0D108BD9-81ED-4DB2-BD59-A6C34878D82A}">
                    <a16:rowId xmlns:a16="http://schemas.microsoft.com/office/drawing/2014/main" val="2673194390"/>
                  </a:ext>
                </a:extLst>
              </a:tr>
              <a:tr h="600807">
                <a:tc>
                  <a:txBody>
                    <a:bodyPr/>
                    <a:lstStyle/>
                    <a:p>
                      <a:pPr algn="just" fontAlgn="base">
                        <a:lnSpc>
                          <a:spcPct val="200000"/>
                        </a:lnSpc>
                        <a:spcAft>
                          <a:spcPts val="0"/>
                        </a:spcAft>
                      </a:pPr>
                      <a:r>
                        <a:rPr lang="en-US" sz="1000" b="1" kern="0">
                          <a:solidFill>
                            <a:srgbClr val="000000"/>
                          </a:solidFill>
                          <a:effectLst/>
                          <a:highlight>
                            <a:srgbClr val="F2F2F2"/>
                          </a:highlight>
                          <a:latin typeface="Times New Roman"/>
                        </a:rPr>
                        <a:t>Portfolio Optimization</a:t>
                      </a:r>
                    </a:p>
                  </a:txBody>
                  <a:tcPr marL="0" marR="0" marT="0" marB="0"/>
                </a:tc>
                <a:tc>
                  <a:txBody>
                    <a:bodyPr/>
                    <a:lstStyle/>
                    <a:p>
                      <a:pPr marL="342900" lvl="0" indent="-342900">
                        <a:lnSpc>
                          <a:spcPct val="200000"/>
                        </a:lnSpc>
                        <a:spcAft>
                          <a:spcPts val="0"/>
                        </a:spcAft>
                        <a:buNone/>
                      </a:pPr>
                      <a:r>
                        <a:rPr lang="en-US" sz="1000" b="0" i="0" u="none" strike="noStrike" kern="0" noProof="0">
                          <a:solidFill>
                            <a:srgbClr val="000000"/>
                          </a:solidFill>
                          <a:effectLst/>
                          <a:highlight>
                            <a:srgbClr val="F2F2F2"/>
                          </a:highlight>
                        </a:rPr>
                        <a:t>Model inaccuracies can result in financial losses from poor investment decisions</a:t>
                      </a:r>
                      <a:endParaRPr lang="en-US"/>
                    </a:p>
                  </a:txBody>
                  <a:tcPr marL="0" marR="0" marT="0" marB="0"/>
                </a:tc>
                <a:extLst>
                  <a:ext uri="{0D108BD9-81ED-4DB2-BD59-A6C34878D82A}">
                    <a16:rowId xmlns:a16="http://schemas.microsoft.com/office/drawing/2014/main" val="3594060330"/>
                  </a:ext>
                </a:extLst>
              </a:tr>
            </a:tbl>
          </a:graphicData>
        </a:graphic>
      </p:graphicFrame>
    </p:spTree>
    <p:extLst>
      <p:ext uri="{BB962C8B-B14F-4D97-AF65-F5344CB8AC3E}">
        <p14:creationId xmlns:p14="http://schemas.microsoft.com/office/powerpoint/2010/main" val="1895598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86DC-7CA9-1E92-DD33-8A08324224D7}"/>
              </a:ext>
            </a:extLst>
          </p:cNvPr>
          <p:cNvSpPr>
            <a:spLocks noGrp="1"/>
          </p:cNvSpPr>
          <p:nvPr>
            <p:ph type="title"/>
          </p:nvPr>
        </p:nvSpPr>
        <p:spPr/>
        <p:txBody>
          <a:bodyPr/>
          <a:lstStyle/>
          <a:p>
            <a:r>
              <a:rPr lang="en-US">
                <a:latin typeface="Times New Roman"/>
                <a:ea typeface="Calibri Light"/>
                <a:cs typeface="Calibri Light"/>
              </a:rPr>
              <a:t>Introduction to Graph Data Science</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BD638C8E-5E91-519F-D8D1-BD672C3DE14E}"/>
              </a:ext>
            </a:extLst>
          </p:cNvPr>
          <p:cNvSpPr>
            <a:spLocks noGrp="1"/>
          </p:cNvSpPr>
          <p:nvPr>
            <p:ph idx="1"/>
          </p:nvPr>
        </p:nvSpPr>
        <p:spPr/>
        <p:txBody>
          <a:bodyPr vert="horz" lIns="91440" tIns="45720" rIns="91440" bIns="45720" rtlCol="0" anchor="t">
            <a:normAutofit/>
          </a:bodyPr>
          <a:lstStyle/>
          <a:p>
            <a:r>
              <a:rPr lang="en-US" sz="2000">
                <a:latin typeface="Times New Roman"/>
                <a:ea typeface="+mn-lt"/>
                <a:cs typeface="+mn-lt"/>
              </a:rPr>
              <a:t>Graph Data Science is an analytics and machine learning (ML) solution that analyzes relationships in data to improve predictions and discover insights. It plugs into data ecosystems so data science teams can get more projects into production and share business insights quickly.(</a:t>
            </a:r>
            <a:r>
              <a:rPr lang="en-US" sz="2000">
                <a:ea typeface="+mn-lt"/>
                <a:cs typeface="+mn-lt"/>
              </a:rPr>
              <a:t>https://neo4j.com/product/graph-data-science/</a:t>
            </a:r>
            <a:r>
              <a:rPr lang="en-US" sz="2000">
                <a:latin typeface="Times New Roman"/>
                <a:ea typeface="+mn-lt"/>
                <a:cs typeface="+mn-lt"/>
              </a:rPr>
              <a:t>)</a:t>
            </a:r>
          </a:p>
          <a:p>
            <a:pPr marL="0" indent="0">
              <a:buNone/>
            </a:pPr>
            <a:endParaRPr lang="en-US" sz="2000">
              <a:latin typeface="Times New Roman"/>
              <a:cs typeface="Calibri"/>
            </a:endParaRPr>
          </a:p>
          <a:p>
            <a:endParaRPr lang="en-US" sz="2000">
              <a:latin typeface="Times New Roman"/>
              <a:cs typeface="Calibri"/>
            </a:endParaRPr>
          </a:p>
        </p:txBody>
      </p:sp>
      <p:pic>
        <p:nvPicPr>
          <p:cNvPr id="4" name="Picture 3" descr="Announcing Neo4j for Graph Data Science">
            <a:extLst>
              <a:ext uri="{FF2B5EF4-FFF2-40B4-BE49-F238E27FC236}">
                <a16:creationId xmlns:a16="http://schemas.microsoft.com/office/drawing/2014/main" id="{A8074179-D484-9826-5BC9-65C8F7A31499}"/>
              </a:ext>
            </a:extLst>
          </p:cNvPr>
          <p:cNvPicPr>
            <a:picLocks noChangeAspect="1"/>
          </p:cNvPicPr>
          <p:nvPr/>
        </p:nvPicPr>
        <p:blipFill>
          <a:blip r:embed="rId2"/>
          <a:stretch>
            <a:fillRect/>
          </a:stretch>
        </p:blipFill>
        <p:spPr>
          <a:xfrm>
            <a:off x="2834641" y="3081680"/>
            <a:ext cx="6695438" cy="3204160"/>
          </a:xfrm>
          <a:prstGeom prst="rect">
            <a:avLst/>
          </a:prstGeom>
        </p:spPr>
      </p:pic>
    </p:spTree>
    <p:extLst>
      <p:ext uri="{BB962C8B-B14F-4D97-AF65-F5344CB8AC3E}">
        <p14:creationId xmlns:p14="http://schemas.microsoft.com/office/powerpoint/2010/main" val="2796122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D4C0-CB6B-4286-26D5-E9FC12E8CD09}"/>
              </a:ext>
            </a:extLst>
          </p:cNvPr>
          <p:cNvSpPr>
            <a:spLocks noGrp="1"/>
          </p:cNvSpPr>
          <p:nvPr>
            <p:ph type="title"/>
          </p:nvPr>
        </p:nvSpPr>
        <p:spPr/>
        <p:txBody>
          <a:bodyPr/>
          <a:lstStyle/>
          <a:p>
            <a:r>
              <a:rPr lang="en-US">
                <a:latin typeface="Times New Roman"/>
                <a:cs typeface="Calibri Light"/>
              </a:rPr>
              <a:t>Information Technology Objectives</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9033037F-E3BE-1175-26D2-3AD7547FBB48}"/>
              </a:ext>
            </a:extLst>
          </p:cNvPr>
          <p:cNvSpPr>
            <a:spLocks noGrp="1"/>
          </p:cNvSpPr>
          <p:nvPr>
            <p:ph idx="1"/>
          </p:nvPr>
        </p:nvSpPr>
        <p:spPr/>
        <p:txBody>
          <a:bodyPr vert="horz" lIns="0" tIns="45720" rIns="0" bIns="45720" rtlCol="0" anchor="t">
            <a:normAutofit/>
          </a:bodyPr>
          <a:lstStyle/>
          <a:p>
            <a:pPr>
              <a:buFont typeface="Arial" panose="020F0502020204030204" pitchFamily="34" charset="0"/>
              <a:buChar char="•"/>
            </a:pPr>
            <a:r>
              <a:rPr lang="en-US" sz="2500">
                <a:latin typeface="Times New Roman"/>
                <a:cs typeface="Calibri"/>
              </a:rPr>
              <a:t>To help upgrade the cyber-security norms of the finance and insurance industry.</a:t>
            </a:r>
          </a:p>
          <a:p>
            <a:pPr>
              <a:buFont typeface="Arial" panose="020F0502020204030204" pitchFamily="34" charset="0"/>
              <a:buChar char="•"/>
            </a:pPr>
            <a:r>
              <a:rPr lang="en-US" sz="2500">
                <a:latin typeface="Times New Roman"/>
                <a:cs typeface="Calibri"/>
              </a:rPr>
              <a:t>To improve the labor markets and consumer behavior.</a:t>
            </a:r>
          </a:p>
          <a:p>
            <a:pPr>
              <a:buFont typeface="Arial" panose="020F0502020204030204" pitchFamily="34" charset="0"/>
              <a:buChar char="•"/>
            </a:pPr>
            <a:r>
              <a:rPr lang="en-US" sz="2500">
                <a:latin typeface="Times New Roman"/>
                <a:cs typeface="Calibri"/>
              </a:rPr>
              <a:t>To ensure regulatory compliance in order to avoid hefty fines.</a:t>
            </a:r>
          </a:p>
          <a:p>
            <a:pPr>
              <a:buFont typeface="Arial" panose="020F0502020204030204" pitchFamily="34" charset="0"/>
              <a:buChar char="•"/>
            </a:pPr>
            <a:r>
              <a:rPr lang="en-US" sz="2500">
                <a:latin typeface="Times New Roman"/>
                <a:cs typeface="Calibri"/>
              </a:rPr>
              <a:t>To educate and empower</a:t>
            </a:r>
          </a:p>
          <a:p>
            <a:pPr>
              <a:buFont typeface="Arial" panose="020F0502020204030204" pitchFamily="34" charset="0"/>
              <a:buChar char="•"/>
            </a:pPr>
            <a:endParaRPr lang="en-US">
              <a:latin typeface="Times New Roman"/>
              <a:cs typeface="Calibri"/>
            </a:endParaRPr>
          </a:p>
        </p:txBody>
      </p:sp>
    </p:spTree>
    <p:extLst>
      <p:ext uri="{BB962C8B-B14F-4D97-AF65-F5344CB8AC3E}">
        <p14:creationId xmlns:p14="http://schemas.microsoft.com/office/powerpoint/2010/main" val="42297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 is Graph Data Science?">
            <a:extLst>
              <a:ext uri="{FF2B5EF4-FFF2-40B4-BE49-F238E27FC236}">
                <a16:creationId xmlns:a16="http://schemas.microsoft.com/office/drawing/2014/main" id="{95BD3A7E-2FF1-FFAC-74E7-7EF49F6ECEE6}"/>
              </a:ext>
            </a:extLst>
          </p:cNvPr>
          <p:cNvPicPr>
            <a:picLocks noChangeAspect="1"/>
          </p:cNvPicPr>
          <p:nvPr/>
        </p:nvPicPr>
        <p:blipFill>
          <a:blip r:embed="rId2"/>
          <a:stretch>
            <a:fillRect/>
          </a:stretch>
        </p:blipFill>
        <p:spPr>
          <a:xfrm>
            <a:off x="4551680" y="1787844"/>
            <a:ext cx="7640320" cy="4105271"/>
          </a:xfrm>
          <a:prstGeom prst="rect">
            <a:avLst/>
          </a:prstGeom>
        </p:spPr>
      </p:pic>
      <p:sp>
        <p:nvSpPr>
          <p:cNvPr id="2" name="Title 1">
            <a:extLst>
              <a:ext uri="{FF2B5EF4-FFF2-40B4-BE49-F238E27FC236}">
                <a16:creationId xmlns:a16="http://schemas.microsoft.com/office/drawing/2014/main" id="{40AAFDF8-776B-FF08-6794-9AA7E8F412B8}"/>
              </a:ext>
            </a:extLst>
          </p:cNvPr>
          <p:cNvSpPr>
            <a:spLocks noGrp="1"/>
          </p:cNvSpPr>
          <p:nvPr>
            <p:ph type="title"/>
          </p:nvPr>
        </p:nvSpPr>
        <p:spPr/>
        <p:txBody>
          <a:bodyPr/>
          <a:lstStyle/>
          <a:p>
            <a:r>
              <a:rPr lang="en-US">
                <a:latin typeface="Times New Roman"/>
                <a:cs typeface="Calibri Light"/>
              </a:rPr>
              <a:t>Information Technology Initiatives</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EDFED262-4C23-9CF5-01BC-E092D4BEBB81}"/>
              </a:ext>
            </a:extLst>
          </p:cNvPr>
          <p:cNvSpPr>
            <a:spLocks noGrp="1"/>
          </p:cNvSpPr>
          <p:nvPr>
            <p:ph idx="1"/>
          </p:nvPr>
        </p:nvSpPr>
        <p:spPr/>
        <p:txBody>
          <a:bodyPr vert="horz" lIns="0" tIns="45720" rIns="0" bIns="45720" rtlCol="0" anchor="t">
            <a:normAutofit/>
          </a:bodyPr>
          <a:lstStyle/>
          <a:p>
            <a:pPr>
              <a:buFont typeface="Arial" panose="020F0502020204030204" pitchFamily="34" charset="0"/>
              <a:buChar char="•"/>
            </a:pPr>
            <a:r>
              <a:rPr lang="en-US" sz="2500">
                <a:latin typeface="Times New Roman"/>
                <a:cs typeface="Times New Roman"/>
              </a:rPr>
              <a:t>Fraud Detection Strategy</a:t>
            </a:r>
            <a:endParaRPr lang="en-US" sz="2500">
              <a:latin typeface="Times New Roman"/>
              <a:cs typeface="Calibri"/>
            </a:endParaRPr>
          </a:p>
          <a:p>
            <a:pPr>
              <a:buFont typeface="Arial" panose="020F0502020204030204" pitchFamily="34" charset="0"/>
              <a:buChar char="•"/>
            </a:pPr>
            <a:r>
              <a:rPr lang="en-US" sz="2500">
                <a:latin typeface="Times New Roman"/>
                <a:cs typeface="Times New Roman"/>
              </a:rPr>
              <a:t>Regulatory Compliance Databases</a:t>
            </a:r>
            <a:endParaRPr lang="en-US" sz="2500">
              <a:latin typeface="Times New Roman"/>
              <a:cs typeface="Calibri"/>
            </a:endParaRPr>
          </a:p>
          <a:p>
            <a:pPr>
              <a:buFont typeface="Arial" panose="020F0502020204030204" pitchFamily="34" charset="0"/>
              <a:buChar char="•"/>
            </a:pPr>
            <a:r>
              <a:rPr lang="en-US" sz="2500">
                <a:latin typeface="Times New Roman"/>
                <a:cs typeface="Times New Roman"/>
              </a:rPr>
              <a:t>Risk Assessment and Prediction</a:t>
            </a:r>
            <a:endParaRPr lang="en-US" sz="2500">
              <a:latin typeface="Times New Roman"/>
              <a:cs typeface="Calibri"/>
            </a:endParaRPr>
          </a:p>
          <a:p>
            <a:pPr>
              <a:buFont typeface="Arial" panose="020F0502020204030204" pitchFamily="34" charset="0"/>
              <a:buChar char="•"/>
            </a:pPr>
            <a:r>
              <a:rPr lang="en-US" sz="2500">
                <a:latin typeface="Times New Roman"/>
                <a:cs typeface="Times New Roman"/>
              </a:rPr>
              <a:t>Gamified/Knowledge Based Applications</a:t>
            </a:r>
            <a:endParaRPr lang="en-US" sz="2500">
              <a:latin typeface="Times New Roman"/>
              <a:cs typeface="Calibri"/>
            </a:endParaRPr>
          </a:p>
          <a:p>
            <a:pPr marL="0" indent="0">
              <a:buNone/>
            </a:pPr>
            <a:endParaRPr lang="en-US" sz="2500">
              <a:latin typeface="Times New Roman"/>
              <a:cs typeface="Calibri"/>
            </a:endParaRPr>
          </a:p>
        </p:txBody>
      </p:sp>
    </p:spTree>
    <p:extLst>
      <p:ext uri="{BB962C8B-B14F-4D97-AF65-F5344CB8AC3E}">
        <p14:creationId xmlns:p14="http://schemas.microsoft.com/office/powerpoint/2010/main" val="420680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1CEC-5524-8421-0ACC-EE584BA054CB}"/>
              </a:ext>
            </a:extLst>
          </p:cNvPr>
          <p:cNvSpPr>
            <a:spLocks noGrp="1"/>
          </p:cNvSpPr>
          <p:nvPr>
            <p:ph type="title"/>
          </p:nvPr>
        </p:nvSpPr>
        <p:spPr>
          <a:xfrm>
            <a:off x="1097280" y="286603"/>
            <a:ext cx="10058400" cy="1450757"/>
          </a:xfrm>
        </p:spPr>
        <p:txBody>
          <a:bodyPr>
            <a:normAutofit/>
          </a:bodyPr>
          <a:lstStyle/>
          <a:p>
            <a:r>
              <a:rPr lang="en-US">
                <a:cs typeface="Calibri Light"/>
              </a:rPr>
              <a:t>Associated Risks</a:t>
            </a:r>
            <a:endParaRPr lang="en-US"/>
          </a:p>
        </p:txBody>
      </p:sp>
      <p:graphicFrame>
        <p:nvGraphicFramePr>
          <p:cNvPr id="32" name="Content Placeholder 4">
            <a:extLst>
              <a:ext uri="{FF2B5EF4-FFF2-40B4-BE49-F238E27FC236}">
                <a16:creationId xmlns:a16="http://schemas.microsoft.com/office/drawing/2014/main" id="{3B8564C9-2AEC-36ED-1695-ABC72BCFBCB2}"/>
              </a:ext>
            </a:extLst>
          </p:cNvPr>
          <p:cNvGraphicFramePr>
            <a:graphicFrameLocks noGrp="1"/>
          </p:cNvGraphicFramePr>
          <p:nvPr>
            <p:ph idx="1"/>
            <p:extLst>
              <p:ext uri="{D42A27DB-BD31-4B8C-83A1-F6EECF244321}">
                <p14:modId xmlns:p14="http://schemas.microsoft.com/office/powerpoint/2010/main" val="3233668171"/>
              </p:ext>
            </p:extLst>
          </p:nvPr>
        </p:nvGraphicFramePr>
        <p:xfrm>
          <a:off x="1096963" y="2042798"/>
          <a:ext cx="10058400" cy="4339910"/>
        </p:xfrm>
        <a:graphic>
          <a:graphicData uri="http://schemas.openxmlformats.org/drawingml/2006/table">
            <a:tbl>
              <a:tblPr firstRow="1" firstCol="1" bandRow="1">
                <a:tableStyleId>{8799B23B-EC83-4686-B30A-512413B5E67A}</a:tableStyleId>
              </a:tblPr>
              <a:tblGrid>
                <a:gridCol w="3451716">
                  <a:extLst>
                    <a:ext uri="{9D8B030D-6E8A-4147-A177-3AD203B41FA5}">
                      <a16:colId xmlns:a16="http://schemas.microsoft.com/office/drawing/2014/main" val="1850420247"/>
                    </a:ext>
                  </a:extLst>
                </a:gridCol>
                <a:gridCol w="6606684">
                  <a:extLst>
                    <a:ext uri="{9D8B030D-6E8A-4147-A177-3AD203B41FA5}">
                      <a16:colId xmlns:a16="http://schemas.microsoft.com/office/drawing/2014/main" val="655678803"/>
                    </a:ext>
                  </a:extLst>
                </a:gridCol>
              </a:tblGrid>
              <a:tr h="246867">
                <a:tc>
                  <a:txBody>
                    <a:bodyPr/>
                    <a:lstStyle/>
                    <a:p>
                      <a:pPr algn="ctr" fontAlgn="base">
                        <a:lnSpc>
                          <a:spcPct val="200000"/>
                        </a:lnSpc>
                        <a:spcAft>
                          <a:spcPts val="0"/>
                        </a:spcAft>
                      </a:pPr>
                      <a:r>
                        <a:rPr lang="en-US" sz="1000" b="1" kern="0">
                          <a:solidFill>
                            <a:srgbClr val="FFFFFF"/>
                          </a:solidFill>
                          <a:effectLst/>
                          <a:highlight>
                            <a:srgbClr val="500000"/>
                          </a:highlight>
                          <a:latin typeface="Times New Roman"/>
                        </a:rPr>
                        <a:t>Initiative</a:t>
                      </a:r>
                      <a:endParaRPr lang="en-US" sz="1000">
                        <a:effectLst/>
                        <a:highlight>
                          <a:srgbClr val="500000"/>
                        </a:highlight>
                        <a:latin typeface="Times New Roman"/>
                      </a:endParaRPr>
                    </a:p>
                  </a:txBody>
                  <a:tcPr marL="0" marR="0" marT="0" marB="0"/>
                </a:tc>
                <a:tc>
                  <a:txBody>
                    <a:bodyPr/>
                    <a:lstStyle/>
                    <a:p>
                      <a:pPr algn="ctr" fontAlgn="base">
                        <a:lnSpc>
                          <a:spcPct val="200000"/>
                        </a:lnSpc>
                        <a:spcAft>
                          <a:spcPts val="0"/>
                        </a:spcAft>
                      </a:pPr>
                      <a:r>
                        <a:rPr lang="en-US" sz="1000" b="1" kern="0">
                          <a:solidFill>
                            <a:srgbClr val="FFFFFF"/>
                          </a:solidFill>
                          <a:effectLst/>
                          <a:highlight>
                            <a:srgbClr val="500000"/>
                          </a:highlight>
                          <a:latin typeface="Times New Roman"/>
                        </a:rPr>
                        <a:t>Associated Risk</a:t>
                      </a:r>
                      <a:endParaRPr lang="en-US" sz="1000">
                        <a:effectLst/>
                        <a:highlight>
                          <a:srgbClr val="500000"/>
                        </a:highlight>
                        <a:latin typeface="Times New Roman"/>
                      </a:endParaRPr>
                    </a:p>
                  </a:txBody>
                  <a:tcPr marL="0" marR="0" marT="0" marB="0"/>
                </a:tc>
                <a:extLst>
                  <a:ext uri="{0D108BD9-81ED-4DB2-BD59-A6C34878D82A}">
                    <a16:rowId xmlns:a16="http://schemas.microsoft.com/office/drawing/2014/main" val="1383764186"/>
                  </a:ext>
                </a:extLst>
              </a:tr>
              <a:tr h="757405">
                <a:tc>
                  <a:txBody>
                    <a:bodyPr/>
                    <a:lstStyle/>
                    <a:p>
                      <a:pPr algn="just" fontAlgn="base">
                        <a:lnSpc>
                          <a:spcPct val="200000"/>
                        </a:lnSpc>
                        <a:spcAft>
                          <a:spcPts val="0"/>
                        </a:spcAft>
                      </a:pPr>
                      <a:r>
                        <a:rPr lang="en-US" sz="1000" b="1">
                          <a:solidFill>
                            <a:srgbClr val="000000"/>
                          </a:solidFill>
                          <a:effectLst/>
                          <a:highlight>
                            <a:srgbClr val="F2F2F2"/>
                          </a:highlight>
                          <a:latin typeface="Times New Roman"/>
                        </a:rPr>
                        <a:t>Fraud Detection Strategy</a:t>
                      </a:r>
                      <a:endParaRPr lang="en-US" sz="1000">
                        <a:effectLst/>
                        <a:highlight>
                          <a:srgbClr val="F2F2F2"/>
                        </a:highlight>
                        <a:latin typeface="Times New Roman"/>
                      </a:endParaRPr>
                    </a:p>
                  </a:txBody>
                  <a:tcPr marL="0" marR="0" marT="0" marB="0"/>
                </a:tc>
                <a:tc>
                  <a:txBody>
                    <a:bodyPr/>
                    <a:lstStyle/>
                    <a:p>
                      <a:pPr marL="342900" lvl="0" indent="-342900" fontAlgn="base">
                        <a:lnSpc>
                          <a:spcPct val="200000"/>
                        </a:lnSpc>
                        <a:spcAft>
                          <a:spcPts val="0"/>
                        </a:spcAft>
                      </a:pPr>
                      <a:r>
                        <a:rPr lang="en-US" sz="1000" kern="0">
                          <a:solidFill>
                            <a:srgbClr val="000000"/>
                          </a:solidFill>
                          <a:effectLst/>
                          <a:highlight>
                            <a:srgbClr val="F2F2F2"/>
                          </a:highlight>
                          <a:latin typeface="Times New Roman"/>
                        </a:rPr>
                        <a:t>The graph neural network is extremely complex to set up which requires heavy computing.</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Inaccurate results due to ineffective parameter setting.</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High set-up cost with long pay off time.</a:t>
                      </a:r>
                      <a:endParaRPr lang="en-US" sz="1000">
                        <a:effectLst/>
                        <a:highlight>
                          <a:srgbClr val="F2F2F2"/>
                        </a:highlight>
                        <a:latin typeface="Times New Roman"/>
                      </a:endParaRPr>
                    </a:p>
                  </a:txBody>
                  <a:tcPr marL="0" marR="0" marT="0" marB="0"/>
                </a:tc>
                <a:extLst>
                  <a:ext uri="{0D108BD9-81ED-4DB2-BD59-A6C34878D82A}">
                    <a16:rowId xmlns:a16="http://schemas.microsoft.com/office/drawing/2014/main" val="3209278968"/>
                  </a:ext>
                </a:extLst>
              </a:tr>
              <a:tr h="757405">
                <a:tc>
                  <a:txBody>
                    <a:bodyPr/>
                    <a:lstStyle/>
                    <a:p>
                      <a:pPr algn="just" fontAlgn="base">
                        <a:lnSpc>
                          <a:spcPct val="200000"/>
                        </a:lnSpc>
                        <a:spcAft>
                          <a:spcPts val="0"/>
                        </a:spcAft>
                      </a:pPr>
                      <a:r>
                        <a:rPr lang="en-US" sz="1000" b="1">
                          <a:solidFill>
                            <a:srgbClr val="000000"/>
                          </a:solidFill>
                          <a:effectLst/>
                          <a:highlight>
                            <a:srgbClr val="F2F2F2"/>
                          </a:highlight>
                          <a:latin typeface="Times New Roman"/>
                        </a:rPr>
                        <a:t>Regulatory Compliance Databases</a:t>
                      </a:r>
                      <a:endParaRPr lang="en-US" sz="1000">
                        <a:effectLst/>
                        <a:highlight>
                          <a:srgbClr val="F2F2F2"/>
                        </a:highlight>
                        <a:latin typeface="Times New Roman"/>
                      </a:endParaRPr>
                    </a:p>
                  </a:txBody>
                  <a:tcPr marL="0" marR="0" marT="0" marB="0"/>
                </a:tc>
                <a:tc>
                  <a:txBody>
                    <a:bodyPr/>
                    <a:lstStyle/>
                    <a:p>
                      <a:pPr marL="342900" lvl="0" indent="-342900" fontAlgn="base">
                        <a:lnSpc>
                          <a:spcPct val="200000"/>
                        </a:lnSpc>
                        <a:spcAft>
                          <a:spcPts val="0"/>
                        </a:spcAft>
                      </a:pPr>
                      <a:r>
                        <a:rPr lang="en-US" sz="1000" kern="0">
                          <a:solidFill>
                            <a:srgbClr val="000000"/>
                          </a:solidFill>
                          <a:effectLst/>
                          <a:highlight>
                            <a:srgbClr val="F2F2F2"/>
                          </a:highlight>
                          <a:latin typeface="Times New Roman"/>
                        </a:rPr>
                        <a:t>Studying the regulation and remodeling the data can lead to be very complex.</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Ineffective Knowledge Transfers can lead to poor usage of resources.</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Ineffective GNN Models will lead to poor regulatory control, leading to heavy losses in terms of fines.</a:t>
                      </a:r>
                      <a:endParaRPr lang="en-US" sz="1000">
                        <a:effectLst/>
                        <a:highlight>
                          <a:srgbClr val="F2F2F2"/>
                        </a:highlight>
                        <a:latin typeface="Times New Roman"/>
                      </a:endParaRPr>
                    </a:p>
                  </a:txBody>
                  <a:tcPr marL="0" marR="0" marT="0" marB="0"/>
                </a:tc>
                <a:extLst>
                  <a:ext uri="{0D108BD9-81ED-4DB2-BD59-A6C34878D82A}">
                    <a16:rowId xmlns:a16="http://schemas.microsoft.com/office/drawing/2014/main" val="1228818609"/>
                  </a:ext>
                </a:extLst>
              </a:tr>
              <a:tr h="1012674">
                <a:tc>
                  <a:txBody>
                    <a:bodyPr/>
                    <a:lstStyle/>
                    <a:p>
                      <a:pPr algn="just" fontAlgn="base">
                        <a:lnSpc>
                          <a:spcPct val="200000"/>
                        </a:lnSpc>
                        <a:spcAft>
                          <a:spcPts val="0"/>
                        </a:spcAft>
                      </a:pPr>
                      <a:r>
                        <a:rPr lang="en-US" sz="1000" b="1" kern="0">
                          <a:solidFill>
                            <a:srgbClr val="000000"/>
                          </a:solidFill>
                          <a:effectLst/>
                          <a:highlight>
                            <a:srgbClr val="F2F2F2"/>
                          </a:highlight>
                          <a:latin typeface="Times New Roman"/>
                        </a:rPr>
                        <a:t>Risk Assessment and Prediction</a:t>
                      </a:r>
                      <a:endParaRPr lang="en-US" sz="1000">
                        <a:effectLst/>
                        <a:highlight>
                          <a:srgbClr val="F2F2F2"/>
                        </a:highlight>
                        <a:latin typeface="Times New Roman"/>
                      </a:endParaRPr>
                    </a:p>
                  </a:txBody>
                  <a:tcPr marL="0" marR="0" marT="0" marB="0"/>
                </a:tc>
                <a:tc>
                  <a:txBody>
                    <a:bodyPr/>
                    <a:lstStyle/>
                    <a:p>
                      <a:pPr marL="342900" lvl="0" indent="-342900" fontAlgn="base">
                        <a:lnSpc>
                          <a:spcPct val="200000"/>
                        </a:lnSpc>
                        <a:spcAft>
                          <a:spcPts val="0"/>
                        </a:spcAft>
                      </a:pPr>
                      <a:r>
                        <a:rPr lang="en-US" sz="1000" kern="0">
                          <a:solidFill>
                            <a:srgbClr val="000000"/>
                          </a:solidFill>
                          <a:effectLst/>
                          <a:highlight>
                            <a:srgbClr val="F2F2F2"/>
                          </a:highlight>
                          <a:latin typeface="Times New Roman"/>
                        </a:rPr>
                        <a:t>The risk of getting inaccurate predictions can lead to unfair lending of money.</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Risk of model overfitting</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Inaccurate Risk Assessment Score calculations can lead to ineffective models.</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Ineffective Knowledge Transfers can lead to poor usage of resources.</a:t>
                      </a:r>
                      <a:endParaRPr lang="en-US" sz="1000">
                        <a:effectLst/>
                        <a:highlight>
                          <a:srgbClr val="F2F2F2"/>
                        </a:highlight>
                        <a:latin typeface="Times New Roman"/>
                      </a:endParaRPr>
                    </a:p>
                  </a:txBody>
                  <a:tcPr marL="0" marR="0" marT="0" marB="0"/>
                </a:tc>
                <a:extLst>
                  <a:ext uri="{0D108BD9-81ED-4DB2-BD59-A6C34878D82A}">
                    <a16:rowId xmlns:a16="http://schemas.microsoft.com/office/drawing/2014/main" val="2673194390"/>
                  </a:ext>
                </a:extLst>
              </a:tr>
              <a:tr h="757405">
                <a:tc>
                  <a:txBody>
                    <a:bodyPr/>
                    <a:lstStyle/>
                    <a:p>
                      <a:pPr algn="just" fontAlgn="base">
                        <a:lnSpc>
                          <a:spcPct val="200000"/>
                        </a:lnSpc>
                        <a:spcAft>
                          <a:spcPts val="0"/>
                        </a:spcAft>
                      </a:pPr>
                      <a:r>
                        <a:rPr lang="en-US" sz="1000" b="1" kern="0">
                          <a:solidFill>
                            <a:srgbClr val="000000"/>
                          </a:solidFill>
                          <a:effectLst/>
                          <a:highlight>
                            <a:srgbClr val="F2F2F2"/>
                          </a:highlight>
                          <a:latin typeface="Times New Roman"/>
                        </a:rPr>
                        <a:t>Gamified/Knowledge Based Applications</a:t>
                      </a:r>
                      <a:endParaRPr lang="en-US" sz="1000">
                        <a:effectLst/>
                        <a:highlight>
                          <a:srgbClr val="F2F2F2"/>
                        </a:highlight>
                        <a:latin typeface="Times New Roman"/>
                      </a:endParaRPr>
                    </a:p>
                    <a:p>
                      <a:pPr fontAlgn="base">
                        <a:lnSpc>
                          <a:spcPct val="200000"/>
                        </a:lnSpc>
                        <a:spcAft>
                          <a:spcPts val="0"/>
                        </a:spcAft>
                      </a:pPr>
                      <a:endParaRPr lang="en-US" sz="1000">
                        <a:effectLst/>
                        <a:highlight>
                          <a:srgbClr val="F2F2F2"/>
                        </a:highlight>
                        <a:latin typeface="Times New Roman"/>
                      </a:endParaRPr>
                    </a:p>
                  </a:txBody>
                  <a:tcPr marL="0" marR="0" marT="0" marB="0"/>
                </a:tc>
                <a:tc>
                  <a:txBody>
                    <a:bodyPr/>
                    <a:lstStyle/>
                    <a:p>
                      <a:pPr marL="342900" lvl="0" indent="-342900" fontAlgn="base">
                        <a:lnSpc>
                          <a:spcPct val="200000"/>
                        </a:lnSpc>
                        <a:spcAft>
                          <a:spcPts val="0"/>
                        </a:spcAft>
                      </a:pPr>
                      <a:r>
                        <a:rPr lang="en-US" sz="1000" kern="0">
                          <a:solidFill>
                            <a:srgbClr val="000000"/>
                          </a:solidFill>
                          <a:effectLst/>
                          <a:highlight>
                            <a:srgbClr val="F2F2F2"/>
                          </a:highlight>
                          <a:latin typeface="Times New Roman"/>
                        </a:rPr>
                        <a:t>Creating a space for a new application in the current market scenario may be tough.</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Since the application will be directly being released by a financial institution, the regulatory compliance risk is an impending one.</a:t>
                      </a:r>
                      <a:endParaRPr lang="en-US" sz="1000">
                        <a:effectLst/>
                        <a:highlight>
                          <a:srgbClr val="F2F2F2"/>
                        </a:highlight>
                        <a:latin typeface="Times New Roman"/>
                      </a:endParaRPr>
                    </a:p>
                    <a:p>
                      <a:pPr marL="342900" lvl="0" indent="-342900" fontAlgn="base">
                        <a:lnSpc>
                          <a:spcPct val="200000"/>
                        </a:lnSpc>
                        <a:spcAft>
                          <a:spcPts val="0"/>
                        </a:spcAft>
                      </a:pPr>
                      <a:r>
                        <a:rPr lang="en-US" sz="1000" kern="0">
                          <a:solidFill>
                            <a:srgbClr val="000000"/>
                          </a:solidFill>
                          <a:effectLst/>
                          <a:highlight>
                            <a:srgbClr val="F2F2F2"/>
                          </a:highlight>
                          <a:latin typeface="Times New Roman"/>
                        </a:rPr>
                        <a:t>Score Creep</a:t>
                      </a:r>
                      <a:endParaRPr lang="en-US" sz="1000">
                        <a:effectLst/>
                        <a:highlight>
                          <a:srgbClr val="F2F2F2"/>
                        </a:highlight>
                        <a:latin typeface="Times New Roman"/>
                      </a:endParaRPr>
                    </a:p>
                  </a:txBody>
                  <a:tcPr marL="0" marR="0" marT="0" marB="0"/>
                </a:tc>
                <a:extLst>
                  <a:ext uri="{0D108BD9-81ED-4DB2-BD59-A6C34878D82A}">
                    <a16:rowId xmlns:a16="http://schemas.microsoft.com/office/drawing/2014/main" val="3594060330"/>
                  </a:ext>
                </a:extLst>
              </a:tr>
            </a:tbl>
          </a:graphicData>
        </a:graphic>
      </p:graphicFrame>
    </p:spTree>
    <p:extLst>
      <p:ext uri="{BB962C8B-B14F-4D97-AF65-F5344CB8AC3E}">
        <p14:creationId xmlns:p14="http://schemas.microsoft.com/office/powerpoint/2010/main" val="645876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A2F9-3EA0-A089-08E3-4D2E46A1E117}"/>
              </a:ext>
            </a:extLst>
          </p:cNvPr>
          <p:cNvSpPr>
            <a:spLocks noGrp="1"/>
          </p:cNvSpPr>
          <p:nvPr>
            <p:ph type="title"/>
          </p:nvPr>
        </p:nvSpPr>
        <p:spPr>
          <a:xfrm>
            <a:off x="838200" y="505802"/>
            <a:ext cx="10515600" cy="1325563"/>
          </a:xfrm>
        </p:spPr>
        <p:txBody>
          <a:bodyPr>
            <a:normAutofit/>
          </a:bodyPr>
          <a:lstStyle/>
          <a:p>
            <a:pPr algn="ctr"/>
            <a:r>
              <a:rPr lang="en-US">
                <a:latin typeface="Times New Roman"/>
                <a:cs typeface="Times New Roman"/>
              </a:rPr>
              <a:t>Federated Machine Learning</a:t>
            </a:r>
            <a:endParaRPr lang="en-US">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7F6E9DB6-8F63-99EF-FED0-669AD3B70D62}"/>
              </a:ext>
            </a:extLst>
          </p:cNvPr>
          <p:cNvSpPr>
            <a:spLocks noGrp="1"/>
          </p:cNvSpPr>
          <p:nvPr>
            <p:ph idx="1"/>
          </p:nvPr>
        </p:nvSpPr>
        <p:spPr>
          <a:xfrm>
            <a:off x="839372" y="2009857"/>
            <a:ext cx="10058400" cy="4023360"/>
          </a:xfrm>
        </p:spPr>
        <p:txBody>
          <a:bodyPr vert="horz" lIns="91440" tIns="45720" rIns="91440" bIns="45720" rtlCol="0" anchor="t">
            <a:normAutofit/>
          </a:bodyPr>
          <a:lstStyle/>
          <a:p>
            <a:pPr marL="342900" indent="-342900">
              <a:buFont typeface="Arial" panose="020F0502020204030204" pitchFamily="34" charset="0"/>
              <a:buChar char="•"/>
            </a:pPr>
            <a:r>
              <a:rPr lang="en-US" sz="2400">
                <a:solidFill>
                  <a:srgbClr val="000000"/>
                </a:solidFill>
                <a:latin typeface="Times New Roman"/>
                <a:cs typeface="Times New Roman"/>
              </a:rPr>
              <a:t>Federated Machine Learning (FML) is a decentralized approach where model training occurs on </a:t>
            </a:r>
            <a:r>
              <a:rPr lang="en-US" sz="2400" b="1">
                <a:solidFill>
                  <a:srgbClr val="000000"/>
                </a:solidFill>
                <a:latin typeface="Times New Roman"/>
                <a:cs typeface="Times New Roman"/>
              </a:rPr>
              <a:t>local devices</a:t>
            </a:r>
            <a:r>
              <a:rPr lang="en-US" sz="2400">
                <a:solidFill>
                  <a:srgbClr val="000000"/>
                </a:solidFill>
                <a:latin typeface="Times New Roman"/>
                <a:cs typeface="Times New Roman"/>
              </a:rPr>
              <a:t> or servers holding data samples. </a:t>
            </a:r>
            <a:endParaRPr lang="en-US">
              <a:latin typeface="Times New Roman"/>
              <a:cs typeface="Times New Roman"/>
            </a:endParaRPr>
          </a:p>
          <a:p>
            <a:pPr marL="342900" indent="-342900">
              <a:buFont typeface="Arial" panose="020F0502020204030204" pitchFamily="34" charset="0"/>
              <a:buChar char="•"/>
            </a:pPr>
            <a:r>
              <a:rPr lang="en-US" sz="2400">
                <a:solidFill>
                  <a:srgbClr val="000000"/>
                </a:solidFill>
                <a:latin typeface="Times New Roman"/>
                <a:cs typeface="Times New Roman"/>
              </a:rPr>
              <a:t>Each device trains a local model on its data, periodically sending updates to a </a:t>
            </a:r>
            <a:r>
              <a:rPr lang="en-US" sz="2400" b="1">
                <a:solidFill>
                  <a:srgbClr val="000000"/>
                </a:solidFill>
                <a:latin typeface="Times New Roman"/>
                <a:cs typeface="Times New Roman"/>
              </a:rPr>
              <a:t>central server. </a:t>
            </a:r>
          </a:p>
          <a:p>
            <a:pPr marL="342900" indent="-342900">
              <a:buFont typeface="Arial" panose="020F0502020204030204" pitchFamily="34" charset="0"/>
              <a:buChar char="•"/>
            </a:pPr>
            <a:r>
              <a:rPr lang="en-US" sz="2400">
                <a:solidFill>
                  <a:srgbClr val="000000"/>
                </a:solidFill>
                <a:latin typeface="Times New Roman"/>
                <a:cs typeface="Times New Roman"/>
              </a:rPr>
              <a:t>The server aggregates these updates to create a </a:t>
            </a:r>
            <a:r>
              <a:rPr lang="en-US" sz="2400" b="1">
                <a:solidFill>
                  <a:srgbClr val="000000"/>
                </a:solidFill>
                <a:latin typeface="Times New Roman"/>
                <a:cs typeface="Times New Roman"/>
              </a:rPr>
              <a:t>global model</a:t>
            </a:r>
            <a:r>
              <a:rPr lang="en-US" sz="2400">
                <a:solidFill>
                  <a:srgbClr val="000000"/>
                </a:solidFill>
                <a:latin typeface="Times New Roman"/>
                <a:cs typeface="Times New Roman"/>
              </a:rPr>
              <a:t>, which is then sent back to the devices for further training.</a:t>
            </a:r>
          </a:p>
          <a:p>
            <a:pPr marL="342900" indent="-342900">
              <a:buFont typeface="Arial" panose="020F0502020204030204" pitchFamily="34" charset="0"/>
              <a:buChar char="•"/>
            </a:pPr>
            <a:r>
              <a:rPr lang="en-US" sz="2400">
                <a:solidFill>
                  <a:srgbClr val="000000"/>
                </a:solidFill>
                <a:latin typeface="Times New Roman"/>
                <a:cs typeface="Times New Roman"/>
              </a:rPr>
              <a:t>FML offers privacy preservation, reducing communication overhead, scalability, and decentralized control. </a:t>
            </a:r>
            <a:endParaRPr lang="en-US" sz="2500">
              <a:latin typeface="Times New Roman"/>
              <a:cs typeface="Calibri"/>
            </a:endParaRPr>
          </a:p>
          <a:p>
            <a:pPr marL="342900" indent="-342900">
              <a:buFont typeface="Arial" panose="020F0502020204030204" pitchFamily="34" charset="0"/>
              <a:buChar char="•"/>
            </a:pPr>
            <a:endParaRPr lang="en-US" sz="2500">
              <a:latin typeface="Times New Roman"/>
              <a:cs typeface="Calibri"/>
            </a:endParaRPr>
          </a:p>
        </p:txBody>
      </p:sp>
    </p:spTree>
    <p:extLst>
      <p:ext uri="{BB962C8B-B14F-4D97-AF65-F5344CB8AC3E}">
        <p14:creationId xmlns:p14="http://schemas.microsoft.com/office/powerpoint/2010/main" val="92735072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74FA6CCD1D50E42BFABD05DB49543CA" ma:contentTypeVersion="4" ma:contentTypeDescription="Create a new document." ma:contentTypeScope="" ma:versionID="fa29c0ffdb55a18f36bb31a4b3f547f6">
  <xsd:schema xmlns:xsd="http://www.w3.org/2001/XMLSchema" xmlns:xs="http://www.w3.org/2001/XMLSchema" xmlns:p="http://schemas.microsoft.com/office/2006/metadata/properties" xmlns:ns2="5d7a4293-4a7e-481c-9ea8-7ec2f5b67556" targetNamespace="http://schemas.microsoft.com/office/2006/metadata/properties" ma:root="true" ma:fieldsID="fe600bda8c4baa68c58e454979f1b6bf" ns2:_="">
    <xsd:import namespace="5d7a4293-4a7e-481c-9ea8-7ec2f5b6755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a4293-4a7e-481c-9ea8-7ec2f5b675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2EB824-211A-462D-9A0C-A05D56EEEABF}">
  <ds:schemaRefs>
    <ds:schemaRef ds:uri="http://schemas.microsoft.com/sharepoint/v3/contenttype/forms"/>
  </ds:schemaRefs>
</ds:datastoreItem>
</file>

<file path=customXml/itemProps2.xml><?xml version="1.0" encoding="utf-8"?>
<ds:datastoreItem xmlns:ds="http://schemas.openxmlformats.org/officeDocument/2006/customXml" ds:itemID="{2872A06E-1113-4432-B439-D9037A2CF96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1E63902-AB44-4EBA-AF52-8DF112FAB616}">
  <ds:schemaRefs>
    <ds:schemaRef ds:uri="5d7a4293-4a7e-481c-9ea8-7ec2f5b6755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Retrospect</vt:lpstr>
      <vt:lpstr>IT Strategic Plans for New Technology: Industry: Finance and Insurance Industry </vt:lpstr>
      <vt:lpstr>Reinforcement Learning</vt:lpstr>
      <vt:lpstr>IT initiatives using RL</vt:lpstr>
      <vt:lpstr>Associated Risks</vt:lpstr>
      <vt:lpstr>Introduction to Graph Data Science</vt:lpstr>
      <vt:lpstr>Information Technology Objectives</vt:lpstr>
      <vt:lpstr>Information Technology Initiatives</vt:lpstr>
      <vt:lpstr>Associated Risks</vt:lpstr>
      <vt:lpstr>Federated Machine Learning</vt:lpstr>
      <vt:lpstr>General FML Model</vt:lpstr>
      <vt:lpstr>FML Model In Finance and Insurance Industry</vt:lpstr>
      <vt:lpstr>IT Objectives </vt:lpstr>
      <vt:lpstr>IT Initiatives using FML</vt:lpstr>
      <vt:lpstr>Advantages of Using FML</vt:lpstr>
      <vt:lpstr>Associated Risks</vt:lpstr>
      <vt:lpstr>Cloud Native Computing</vt:lpstr>
      <vt:lpstr>IT Initiatives using Cloud Native Computing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2024-04-21T19:31:01Z</dcterms:created>
  <dcterms:modified xsi:type="dcterms:W3CDTF">2024-04-22T04:26:14Z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0x010100A74FA6CCD1D50E42BFABD05DB49543CA</vt:lpwstr>
  </property>
</Properties>
</file>